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5028C-077B-4220-A312-9EEFB9EF106F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67A2-3A9F-430C-88EC-B0FD4EFE2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1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88E-2DA5-40BE-9ADE-E55AB0C702C6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DF1D-BA0B-4EC1-9836-F7250442397C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181-CE1F-49DA-820A-EF8ABA4E5039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FB8F-097C-4423-8C5F-039A26F80556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87E9-4B07-4CA8-A066-B1A19AE3B1D3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C2C6-A9F0-4210-B2E9-1123B9536D5B}" type="datetime1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89F-F3F5-488D-ACC1-5B7149EE234E}" type="datetime1">
              <a:rPr lang="ru-RU" smtClean="0"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9F02-2A00-4F13-9CE9-425537C6994B}" type="datetime1">
              <a:rPr lang="ru-RU" smtClean="0"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45C3-AADF-4D8F-B458-6C4E6D7BDBCE}" type="datetime1">
              <a:rPr lang="ru-RU" smtClean="0"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E13-737A-49E7-A620-38C46E1F2855}" type="datetime1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50CC-41FF-45EA-A0EC-A22E3D6CA0D5}" type="datetime1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E3D995-158B-484C-A30D-DD2CFC47075C}" type="datetime1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457771-74E5-4889-A470-C6731AE849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000" dirty="0" smtClean="0">
                <a:solidFill>
                  <a:srgbClr val="00B050"/>
                </a:solidFill>
              </a:rPr>
              <a:t>Приемы повышения трудовой мотивации</a:t>
            </a:r>
            <a:endParaRPr lang="ru-RU" sz="5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657312" y="4156308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Презентация Навалихиной Ю.А.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Второе «я»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10445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200" dirty="0" smtClean="0"/>
              <a:t>Противостояние животным инстинктами благодаря силе воли (жирная пища).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/>
              <a:t>Мгновенное удовольствие от импульсивных действий – одновременное желание двух противоположных вещей, спор между двумя сторонами личности.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/>
              <a:t>Имя для импульсивной стороны (не «плохое «я»), важность примитивных страхов и желаний. 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/>
              <a:t>Самосознание – то, что помогает отследить деятельность человека и понять, почему он ею занимается. 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/>
              <a:t>Тренировка мозга: обучение новой деятельности, </a:t>
            </a:r>
          </a:p>
          <a:p>
            <a:pPr algn="just">
              <a:spcBef>
                <a:spcPts val="600"/>
              </a:spcBef>
            </a:pPr>
            <a:r>
              <a:rPr lang="ru-RU" sz="2200" dirty="0"/>
              <a:t>п</a:t>
            </a:r>
            <a:r>
              <a:rPr lang="ru-RU" sz="2200" dirty="0" smtClean="0"/>
              <a:t>реодоление соблазнов, медитация.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3770"/>
            <a:ext cx="3096344" cy="20642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0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сопротивляться желаниям?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8928992" cy="3579849"/>
          </a:xfrm>
        </p:spPr>
        <p:txBody>
          <a:bodyPr/>
          <a:lstStyle/>
          <a:p>
            <a:r>
              <a:rPr lang="ru-RU" sz="2000" dirty="0" smtClean="0"/>
              <a:t>Отказать себе на пике противоборства между </a:t>
            </a:r>
          </a:p>
          <a:p>
            <a:r>
              <a:rPr lang="ru-RU" sz="2000" dirty="0" smtClean="0"/>
              <a:t>намерением и соблазном. Как понять, что Вы </a:t>
            </a:r>
          </a:p>
          <a:p>
            <a:r>
              <a:rPr lang="ru-RU" sz="2000" dirty="0" smtClean="0"/>
              <a:t>сопротивляетесь  соблазну?</a:t>
            </a:r>
          </a:p>
          <a:p>
            <a:endParaRPr lang="ru-RU" sz="1000" dirty="0" smtClean="0"/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изиологические реакции на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стимул: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8193"/>
            <a:ext cx="2920625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9" y="3789040"/>
            <a:ext cx="4030508" cy="2589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92" y="3332071"/>
            <a:ext cx="2666407" cy="166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8" y="5061248"/>
            <a:ext cx="2695128" cy="1796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98" y="3945202"/>
            <a:ext cx="2496700" cy="187252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5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Реакция «бей или беги</a:t>
            </a:r>
            <a:r>
              <a:rPr lang="ru-RU" sz="3200" dirty="0" smtClean="0">
                <a:solidFill>
                  <a:srgbClr val="C00000"/>
                </a:solidFill>
              </a:rPr>
              <a:t>» -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8784976" cy="357984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состояние, при котором организм мобилизуется для устранения </a:t>
            </a:r>
            <a:r>
              <a:rPr lang="ru-RU" sz="2400" dirty="0" smtClean="0"/>
              <a:t>угрозы.</a:t>
            </a:r>
          </a:p>
          <a:p>
            <a:pPr algn="ctr"/>
            <a:r>
              <a:rPr lang="ru-RU" sz="2400" dirty="0" smtClean="0"/>
              <a:t>Признаки: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Ускоренное сердцебиение.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Стиснутые зубы.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Обострённая чувствительность.</a:t>
            </a:r>
          </a:p>
          <a:p>
            <a:pPr marL="0" indent="0" algn="just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Сопровождается блокировкой префронтальной коры головного мозга.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16" y="4365104"/>
            <a:ext cx="5040560" cy="236341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7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Искушение у кондитерской (бара)…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95159"/>
            <a:ext cx="3896890" cy="2130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3043"/>
            <a:ext cx="4176464" cy="2070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2474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Чувство обещанной награды – дофамин (отвечает за внимание и целенаправлен-</a:t>
            </a:r>
            <a:r>
              <a:rPr lang="ru-RU" sz="2400" b="1" dirty="0" err="1" smtClean="0"/>
              <a:t>ные</a:t>
            </a:r>
            <a:r>
              <a:rPr lang="ru-RU" sz="2400" b="1" dirty="0" smtClean="0"/>
              <a:t> действия).</a:t>
            </a:r>
          </a:p>
          <a:p>
            <a:r>
              <a:rPr lang="ru-RU" sz="2400" b="1" dirty="0" smtClean="0"/>
              <a:t>Задействование силы воли – серьезные цели.</a:t>
            </a:r>
          </a:p>
          <a:p>
            <a:r>
              <a:rPr lang="ru-RU" sz="2400" b="1" dirty="0" smtClean="0"/>
              <a:t>Борьба не с реальным врагом, а со своим </a:t>
            </a:r>
            <a:r>
              <a:rPr lang="ru-RU" sz="2400" b="1" dirty="0" smtClean="0">
                <a:solidFill>
                  <a:srgbClr val="FF0000"/>
                </a:solidFill>
              </a:rPr>
              <a:t>«внутренним монстром».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536504" cy="30243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1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Противостояние соблазну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39125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Борьба с внутренними побуждениями, самоконтроль требует иного пути, </a:t>
            </a:r>
            <a:r>
              <a:rPr lang="ru-RU" sz="2400" u="sng" dirty="0" smtClean="0">
                <a:solidFill>
                  <a:srgbClr val="FF0000"/>
                </a:solidFill>
              </a:rPr>
              <a:t>отличного </a:t>
            </a:r>
            <a:r>
              <a:rPr lang="ru-RU" sz="2400" dirty="0" smtClean="0">
                <a:solidFill>
                  <a:srgbClr val="FF0000"/>
                </a:solidFill>
              </a:rPr>
              <a:t>от «бей или беги». </a:t>
            </a:r>
            <a:r>
              <a:rPr lang="ru-RU" sz="1800" dirty="0" smtClean="0"/>
              <a:t>Как избежать импульсивных реакций, не убив внутреннее желание и не убежав от него?</a:t>
            </a:r>
          </a:p>
          <a:p>
            <a:pPr algn="just"/>
            <a:r>
              <a:rPr lang="ru-RU" sz="1800" dirty="0" smtClean="0"/>
              <a:t>Инстинкт силы воли: биологический ответ – мозг «сосредотачивается», нужно тщательно всё взвесить, остановиться и подумать, составить определённый план действий. </a:t>
            </a:r>
          </a:p>
          <a:p>
            <a:pPr algn="just"/>
            <a:r>
              <a:rPr lang="ru-RU" sz="1800" dirty="0" smtClean="0"/>
              <a:t>Внутреннее противоречие (побуждение покурить, выпить, зайти в социальную сеть на работе) – аналогичная ситуация, когда Вам надо заставить себя совершить определённые дела (сделать отчёт,  подготовить презентацию).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Самоконтроль позволяет </a:t>
            </a:r>
            <a:r>
              <a:rPr lang="ru-RU" sz="2400" u="sng" dirty="0" smtClean="0">
                <a:solidFill>
                  <a:srgbClr val="FF0000"/>
                </a:solidFill>
              </a:rPr>
              <a:t>замедлить</a:t>
            </a:r>
            <a:r>
              <a:rPr lang="ru-RU" sz="2400" dirty="0" smtClean="0">
                <a:solidFill>
                  <a:srgbClr val="FF0000"/>
                </a:solidFill>
              </a:rPr>
              <a:t> реакции в случае, когда Вы хотите совершить неверные, импульсивные действия.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4387009"/>
            <a:ext cx="3240360" cy="24709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Нейробиологические реакции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противостояния соблазну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357984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Мозг вырабатывает две противоположные реакции, которые в той или иной ситуации помогают человеку справиться с опасностью. Система внутреннего слежения связывает префронтальную кору, отвечающую за силу воли, и области мозга, ориентированные на телесные ощущения, мысли и эмоции.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Сердцебиение замедляется, дыхание становится глубоким, тело расслабляется.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Помешав себе следовать сиюминутным порывам, Вы получаете время на обдумывание и теперь можете сделать сознательный выбор.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4293096"/>
            <a:ext cx="1773344" cy="25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84976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нервная система (функциональное деление)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35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0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" y="188640"/>
            <a:ext cx="914400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Симпатическая и парасимпатическая системы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3999" cy="532859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Вариабельность сердечного ритма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176464"/>
          </a:xfrm>
        </p:spPr>
        <p:txBody>
          <a:bodyPr/>
          <a:lstStyle/>
          <a:p>
            <a:pPr algn="just"/>
            <a:r>
              <a:rPr lang="ru-RU" dirty="0"/>
              <a:t>— </a:t>
            </a:r>
            <a:r>
              <a:rPr lang="ru-RU" sz="1800" dirty="0"/>
              <a:t>физиологическое явление, проявляющееся в изменении интервала между началами двух соседних сердечных циклов. Оценивается по изменениям интервала времени между соседними сердечными </a:t>
            </a:r>
            <a:r>
              <a:rPr lang="ru-RU" sz="1800" dirty="0" smtClean="0"/>
              <a:t>сокращениями </a:t>
            </a:r>
            <a:r>
              <a:rPr lang="ru-RU" sz="1800" dirty="0"/>
              <a:t>(сердцебиениями</a:t>
            </a:r>
            <a:r>
              <a:rPr lang="ru-RU" sz="1800" dirty="0" smtClean="0"/>
              <a:t>).</a:t>
            </a:r>
          </a:p>
          <a:p>
            <a:pPr algn="just"/>
            <a:r>
              <a:rPr lang="ru-RU" sz="1800" dirty="0" smtClean="0"/>
              <a:t>Показывает, находится ли человек в стрессовой позиции или в состоянии покоя. </a:t>
            </a:r>
          </a:p>
          <a:p>
            <a:pPr algn="just"/>
            <a:r>
              <a:rPr lang="ru-RU" sz="1800" dirty="0" smtClean="0"/>
              <a:t>Сердечная мышца получает сигналы симпатического и парасимпатического отделов нервной системы, отвечающих за активность и успокоение соответственно. </a:t>
            </a:r>
            <a:endParaRPr lang="ru-RU" sz="1800" dirty="0"/>
          </a:p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Симпатическая система </a:t>
            </a:r>
            <a:r>
              <a:rPr lang="ru-RU" sz="1800" dirty="0" smtClean="0"/>
              <a:t>– стрессовая ситуация опасности, реакция «бей или беги». </a:t>
            </a:r>
            <a:r>
              <a:rPr lang="ru-RU" sz="1800" dirty="0" smtClean="0">
                <a:solidFill>
                  <a:srgbClr val="FF0000"/>
                </a:solidFill>
              </a:rPr>
              <a:t>Сердечный ритм усиливается, его вариабельность снижается</a:t>
            </a:r>
            <a:r>
              <a:rPr lang="ru-RU" sz="1800" dirty="0" smtClean="0"/>
              <a:t>. На высокой частоте сердце немного останавливается, этому сопутствует чувство тревоги или гнева. </a:t>
            </a:r>
          </a:p>
          <a:p>
            <a:pPr algn="just"/>
            <a:r>
              <a:rPr lang="ru-RU" sz="1800" dirty="0" smtClean="0"/>
              <a:t>Когда человек проявляет </a:t>
            </a:r>
            <a:r>
              <a:rPr lang="ru-RU" sz="1800" dirty="0" smtClean="0">
                <a:solidFill>
                  <a:srgbClr val="00B050"/>
                </a:solidFill>
              </a:rPr>
              <a:t>силу воли</a:t>
            </a:r>
            <a:r>
              <a:rPr lang="ru-RU" sz="1800" dirty="0" smtClean="0"/>
              <a:t>, в действие приходит </a:t>
            </a:r>
            <a:r>
              <a:rPr lang="ru-RU" sz="1800" dirty="0" smtClean="0">
                <a:solidFill>
                  <a:srgbClr val="00B050"/>
                </a:solidFill>
              </a:rPr>
              <a:t>парасимпатическая</a:t>
            </a:r>
            <a:r>
              <a:rPr lang="ru-RU" sz="1800" dirty="0" smtClean="0"/>
              <a:t> нервная система. Она помогает успокоиться и снижает вероятность импульсивных поступков. </a:t>
            </a:r>
            <a:r>
              <a:rPr lang="ru-RU" sz="1800" dirty="0" smtClean="0">
                <a:solidFill>
                  <a:srgbClr val="00B050"/>
                </a:solidFill>
              </a:rPr>
              <a:t>Сердечный цикл замедляется, но вариабельность его увеличивается</a:t>
            </a:r>
            <a:r>
              <a:rPr lang="ru-RU" sz="1800" dirty="0" smtClean="0"/>
              <a:t>, делая человека более расчетливым и собранным.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41168"/>
            <a:ext cx="554455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Вариабельность сердечного ритма и сила воли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650" y="908720"/>
            <a:ext cx="9144000" cy="398455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Исследования показали, что максимально эффективная реакция «остановись и подумай» наблюдается у </a:t>
            </a:r>
            <a:r>
              <a:rPr lang="ru-RU" sz="2000" dirty="0" smtClean="0"/>
              <a:t>людей </a:t>
            </a:r>
            <a:r>
              <a:rPr lang="ru-RU" sz="2000" dirty="0"/>
              <a:t>с высокой вариабельностью сердечного ритма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Оказывается, что это </a:t>
            </a:r>
            <a:r>
              <a:rPr lang="ru-RU" sz="2000" dirty="0" smtClean="0"/>
              <a:t>ещё </a:t>
            </a:r>
            <a:r>
              <a:rPr lang="ru-RU" sz="2000" dirty="0"/>
              <a:t>и прекрасный показатель силы воли, настолько, что по нему можно предсказать, кто справится с искушением, а кто это испытание провалит.</a:t>
            </a:r>
          </a:p>
          <a:p>
            <a:pPr algn="just"/>
            <a:r>
              <a:rPr lang="ru-RU" sz="2000" dirty="0" smtClean="0"/>
              <a:t>Интересно</a:t>
            </a:r>
            <a:r>
              <a:rPr lang="ru-RU" sz="2000" dirty="0"/>
              <a:t>, что те выздоравливающие алкоголики, которые демонстрируют изменения сердечного ритма, когда видят выпивку, скорее всего, останутся трезвыми. А у тех, чей организм не реагирует подобным образом, можно ожидать рецидивов.</a:t>
            </a:r>
          </a:p>
          <a:p>
            <a:pPr algn="just"/>
            <a:r>
              <a:rPr lang="ru-RU" sz="2000" dirty="0" smtClean="0"/>
              <a:t>Психологи </a:t>
            </a:r>
            <a:r>
              <a:rPr lang="ru-RU" sz="2000" dirty="0"/>
              <a:t>назвали </a:t>
            </a:r>
            <a:r>
              <a:rPr lang="ru-RU" sz="2000" dirty="0">
                <a:solidFill>
                  <a:srgbClr val="FF0000"/>
                </a:solidFill>
              </a:rPr>
              <a:t>вариабельность сердечного ритма </a:t>
            </a:r>
            <a:r>
              <a:rPr lang="ru-RU" sz="2000" dirty="0"/>
              <a:t>телесным резервом силы воли — </a:t>
            </a:r>
            <a:r>
              <a:rPr lang="ru-RU" sz="2000" dirty="0">
                <a:solidFill>
                  <a:srgbClr val="FF0000"/>
                </a:solidFill>
              </a:rPr>
              <a:t>физиологическим показателем способности к самоконтролю.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70932"/>
            <a:ext cx="1810060" cy="1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Определения мотивации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96043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sz="24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Мотивация труда </a:t>
            </a:r>
            <a:r>
              <a:rPr lang="ru-RU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это стремление работника удовлетворить </a:t>
            </a:r>
            <a:r>
              <a:rPr lang="ru-RU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потребности (т.е</a:t>
            </a:r>
            <a:r>
              <a:rPr lang="ru-RU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получить определенные блага) посредством трудовой деятельности. </a:t>
            </a:r>
            <a:endParaRPr lang="ru-RU" sz="24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24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Мотивация гражданских служащих </a:t>
            </a:r>
            <a:r>
              <a:rPr lang="ru-RU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стимулирование гражданских служащих к эффективному, результативному и добросовестному исполнению ими своих должностных </a:t>
            </a:r>
            <a:r>
              <a:rPr lang="ru-RU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обязанностей (</a:t>
            </a:r>
            <a:r>
              <a:rPr lang="ru-RU" sz="2400" dirty="0" smtClean="0">
                <a:latin typeface="+mj-lt"/>
              </a:rPr>
              <a:t>Методика </a:t>
            </a:r>
            <a:r>
              <a:rPr lang="ru-RU" sz="2400" dirty="0">
                <a:latin typeface="+mj-lt"/>
              </a:rPr>
              <a:t>нематериальной мотивации государственных гражданских служащих Российской </a:t>
            </a:r>
            <a:r>
              <a:rPr lang="ru-RU" sz="2400" dirty="0" smtClean="0">
                <a:latin typeface="+mj-lt"/>
              </a:rPr>
              <a:t>Федерации, утвержденная </a:t>
            </a:r>
            <a:r>
              <a:rPr lang="ru-RU" sz="2400" dirty="0">
                <a:latin typeface="+mj-lt"/>
              </a:rPr>
              <a:t>Минтрудом России</a:t>
            </a:r>
            <a:r>
              <a:rPr lang="ru-RU" sz="2400" dirty="0" smtClean="0">
                <a:latin typeface="+mj-lt"/>
              </a:rPr>
              <a:t>)</a:t>
            </a:r>
            <a:r>
              <a:rPr lang="ru-RU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04234"/>
            <a:ext cx="3600400" cy="22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Упражнения на увеличение вариабельности сердечного ритма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38678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Замедлите дыхание до 4–6 вдохов в минуту.</a:t>
            </a:r>
          </a:p>
          <a:p>
            <a:pPr algn="just"/>
            <a:r>
              <a:rPr lang="ru-RU" sz="2400" dirty="0" smtClean="0"/>
              <a:t>На </a:t>
            </a:r>
            <a:r>
              <a:rPr lang="ru-RU" sz="2400" dirty="0"/>
              <a:t>каждый вдох отведите от 10 до 15 секунд.</a:t>
            </a:r>
          </a:p>
          <a:p>
            <a:pPr algn="just"/>
            <a:r>
              <a:rPr lang="ru-RU" sz="2400" dirty="0" smtClean="0"/>
              <a:t>Тем </a:t>
            </a:r>
            <a:r>
              <a:rPr lang="ru-RU" sz="2400" dirty="0"/>
              <a:t>самым вы активируете префронтальную кору и увеличите вариабельность сердечного ритма</a:t>
            </a:r>
            <a:r>
              <a:rPr lang="ru-RU" sz="2400" dirty="0" smtClean="0"/>
              <a:t>.</a:t>
            </a:r>
          </a:p>
          <a:p>
            <a:endParaRPr lang="ru-RU" sz="1800" dirty="0"/>
          </a:p>
          <a:p>
            <a:pPr algn="just"/>
            <a:r>
              <a:rPr lang="ru-RU" sz="2000" dirty="0" smtClean="0"/>
              <a:t>Медитация, физические упражнения, здоровое питание, отдых в кругу семьи и близких людей и др. </a:t>
            </a:r>
          </a:p>
          <a:p>
            <a:pPr algn="just"/>
            <a:r>
              <a:rPr lang="ru-RU" sz="2000" dirty="0" smtClean="0"/>
              <a:t>Не ставить завышенные цели, достаточно 30-минутные упражнения, небольшие прогулки, упражнения на свой вкус и по своим возможностям. </a:t>
            </a:r>
          </a:p>
          <a:p>
            <a:pPr algn="just"/>
            <a:r>
              <a:rPr lang="ru-RU" sz="2000" dirty="0" smtClean="0"/>
              <a:t>Важно высыпаться, устранив ненужные дела перед сном.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82180"/>
            <a:ext cx="2674261" cy="1782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32" y="5073130"/>
            <a:ext cx="2664296" cy="17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Издержки чрезмерного самоконтроля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845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Каждая умственная задача требует определенных затрат энергии. </a:t>
            </a:r>
          </a:p>
          <a:p>
            <a:r>
              <a:rPr lang="ru-RU" sz="1800" dirty="0" smtClean="0"/>
              <a:t>Стресс – поглотитель внутренней энергии. </a:t>
            </a:r>
          </a:p>
          <a:p>
            <a:r>
              <a:rPr lang="ru-RU" sz="1800" dirty="0" smtClean="0"/>
              <a:t>Повседневные стрессы невозможно решить методом «бей или беги». </a:t>
            </a:r>
          </a:p>
          <a:p>
            <a:pPr algn="just"/>
            <a:r>
              <a:rPr lang="ru-RU" sz="1800" dirty="0" smtClean="0"/>
              <a:t>С внутренними конфликтами  (долги, семейные или бытовые проблемы) нельзя справиться импульсивными способами, но пока мозг видит в них внешнюю угрозу, ваше тело реагирует на них неправильно. </a:t>
            </a:r>
          </a:p>
          <a:p>
            <a:pPr algn="just"/>
            <a:r>
              <a:rPr lang="ru-RU" sz="1800" dirty="0" smtClean="0"/>
              <a:t>Чрезмерный самоконтроль забирает ресурсы иммунной системы. </a:t>
            </a:r>
          </a:p>
          <a:p>
            <a:pPr algn="just"/>
            <a:r>
              <a:rPr lang="ru-RU" sz="1800" dirty="0" smtClean="0"/>
              <a:t>Но как сила воли, так и стресс необходимы человеку для нормальной жизнедеятельности.</a:t>
            </a:r>
          </a:p>
          <a:p>
            <a:pPr algn="just"/>
            <a:r>
              <a:rPr lang="ru-RU" sz="1800" dirty="0" smtClean="0"/>
              <a:t>Постоянный самоконтроль травмирует организм, поэтому важно периодически отдыхать от него. 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59234"/>
            <a:ext cx="3600400" cy="23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Какой отдых нужен для увеличения силы воли?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84556"/>
          </a:xfrm>
        </p:spPr>
        <p:txBody>
          <a:bodyPr>
            <a:noAutofit/>
          </a:bodyPr>
          <a:lstStyle/>
          <a:p>
            <a:r>
              <a:rPr lang="ru-RU" sz="1900" dirty="0" smtClean="0"/>
              <a:t>Лягте на спину и немного приподнимите ноги, положив подушку под колени.</a:t>
            </a:r>
          </a:p>
          <a:p>
            <a:r>
              <a:rPr lang="ru-RU" sz="1900" dirty="0" smtClean="0"/>
              <a:t>Закройте глаза, наслаждайтесь тишиной. </a:t>
            </a:r>
          </a:p>
          <a:p>
            <a:r>
              <a:rPr lang="ru-RU" sz="1900" dirty="0" smtClean="0"/>
              <a:t>Сделайте несколько глубоких вдохов. </a:t>
            </a:r>
          </a:p>
          <a:p>
            <a:r>
              <a:rPr lang="ru-RU" sz="1900" dirty="0" smtClean="0"/>
              <a:t>Если возникает напряжение в мышцах, усильте это чувство, а затем полностью расслабьтесь.</a:t>
            </a:r>
          </a:p>
          <a:p>
            <a:r>
              <a:rPr lang="ru-RU" sz="1900" dirty="0" smtClean="0"/>
              <a:t>5-10 минут такой релаксации позволят вам полностью отдохнуть. </a:t>
            </a:r>
          </a:p>
          <a:p>
            <a:r>
              <a:rPr lang="ru-RU" sz="1900" dirty="0" smtClean="0"/>
              <a:t>Проверьте, как  влияет психологический и физический стресс на ваш самоконтроль (голод, переутомление, болезнь, отрицательные эмоции). Записи. </a:t>
            </a:r>
          </a:p>
          <a:p>
            <a:r>
              <a:rPr lang="ru-RU" sz="1900" dirty="0" smtClean="0"/>
              <a:t>Очень часто тело и мозг пребывают в неподходящем для самоконтроля состоянии. </a:t>
            </a:r>
          </a:p>
          <a:p>
            <a:r>
              <a:rPr lang="ru-RU" sz="1900" dirty="0" smtClean="0"/>
              <a:t>Поэтому после стресса крайне необходимо беречь силы и восстанавливаться. 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07533"/>
            <a:ext cx="2232248" cy="18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Мышечная модель самоконтроля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12547"/>
          </a:xfrm>
        </p:spPr>
        <p:txBody>
          <a:bodyPr>
            <a:normAutofit/>
          </a:bodyPr>
          <a:lstStyle/>
          <a:p>
            <a:r>
              <a:rPr lang="ru-RU" sz="1800" dirty="0"/>
              <a:t>Рой </a:t>
            </a:r>
            <a:r>
              <a:rPr lang="ru-RU" sz="1800" dirty="0" err="1"/>
              <a:t>Баумайстер</a:t>
            </a:r>
            <a:r>
              <a:rPr lang="ru-RU" sz="1800" dirty="0"/>
              <a:t>, психолог из Государственного университета </a:t>
            </a:r>
            <a:r>
              <a:rPr lang="ru-RU" sz="1800" dirty="0" smtClean="0"/>
              <a:t>Флориды.</a:t>
            </a:r>
          </a:p>
          <a:p>
            <a:pPr algn="just"/>
            <a:r>
              <a:rPr lang="ru-RU" sz="1800" dirty="0"/>
              <a:t>В течение </a:t>
            </a:r>
            <a:r>
              <a:rPr lang="ru-RU" sz="1800" dirty="0" smtClean="0"/>
              <a:t>15 </a:t>
            </a:r>
            <a:r>
              <a:rPr lang="ru-RU" sz="1800" dirty="0"/>
              <a:t>лет </a:t>
            </a:r>
            <a:r>
              <a:rPr lang="ru-RU" sz="1800" dirty="0" smtClean="0"/>
              <a:t>учёный </a:t>
            </a:r>
            <a:r>
              <a:rPr lang="ru-RU" sz="1800" dirty="0"/>
              <a:t>просил людей проявлять в лаборатории силу воли: отказываться от печенья, не отвлекаться, сдерживать гнев или держать руки в ледяной воде. Во всех экспериментах, вне зависимости от заданий, со временем самоконтроль у людей снижался. Задания на собранность не только ухудшали внимание, но и истощали физически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Гипотеза</a:t>
            </a:r>
            <a:r>
              <a:rPr lang="ru-RU" sz="1800" dirty="0"/>
              <a:t>: </a:t>
            </a:r>
            <a:r>
              <a:rPr lang="ru-RU" sz="2000" dirty="0">
                <a:solidFill>
                  <a:srgbClr val="FF0000"/>
                </a:solidFill>
              </a:rPr>
              <a:t>самоконтроль похож на мышцу. После упражнений он устает. Если вы не даете отдыха мышце, вы можете совершенно лишиться сил, как спортсмен, который доводит себя до изнеможения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Мышечная модель не только помогает нам понять, почему мы терпим неудачу, когда устаем, но и показывает, как натренировать самоконтроль.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46933"/>
            <a:ext cx="2448272" cy="1835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64583"/>
            <a:ext cx="28803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92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Мышечная модель самоконтроля в действии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845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у вас никогда нет времени и сил для вашего испытания «Я буду», запланируйте его на ту часть дня, когда сил у вас больше всего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Сила воли имеет самый высокий показатель в первой половине дня, а к ночи постепенно понижается. Не стоит пытаться прыгнуть выше головы и изменить слишком многое в своей жизни, в противном случае вы можете привести себя в такое состояние, когда медитация и релаксация не помогут вернуть силы в короткие сроки.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Сила воли – ресурс ограниченный, поэтому его нужно расходовать с умом.  </a:t>
            </a:r>
            <a:r>
              <a:rPr lang="ru-RU" sz="2000" dirty="0" smtClean="0"/>
              <a:t>Если вы чувствуете, что  вас на всё не хватает, старайтесь не подвергать себя нескольким испытаниям одновременно.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85184"/>
            <a:ext cx="2659224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87910"/>
            <a:ext cx="265732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6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Тренировка силы воли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Постепенное наращивание способности сопротивляться желаниям.</a:t>
            </a:r>
          </a:p>
          <a:p>
            <a:pPr algn="just"/>
            <a:r>
              <a:rPr lang="ru-RU" sz="2000" dirty="0" smtClean="0"/>
              <a:t>В течение недели отмечайте моменты, когда ваша сила воли наиболее крепка и, наоборот, моменты вашей слабости. Используйте эти знания для дальнейшего планирования наиболее важных дел, ограничивая возможные потери самоконтроля.</a:t>
            </a:r>
          </a:p>
          <a:p>
            <a:pPr algn="just"/>
            <a:r>
              <a:rPr lang="ru-RU" sz="2000" dirty="0" smtClean="0"/>
              <a:t>Начинайте с малого и вы увидите, какой длинный путь можно пройти, начав с одного маленького шага.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" y="3875941"/>
            <a:ext cx="4673646" cy="2623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50" y="3422933"/>
            <a:ext cx="3432566" cy="34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9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464521" y="1705598"/>
            <a:ext cx="5650992" cy="1207509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 rot="19140000">
            <a:off x="2558620" y="1878032"/>
            <a:ext cx="6510528" cy="12900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успехов в трудовом самоконтроле!!!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26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4941168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Электронная версия презентации опубликована по адресу: https://navalihinau.ru/stati-i-prezentacii</a:t>
            </a:r>
          </a:p>
        </p:txBody>
      </p:sp>
    </p:spTree>
    <p:extLst>
      <p:ext uri="{BB962C8B-B14F-4D97-AF65-F5344CB8AC3E}">
        <p14:creationId xmlns:p14="http://schemas.microsoft.com/office/powerpoint/2010/main" val="16712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Какую «морковку» выбрать?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1178"/>
            <a:ext cx="7183528" cy="574682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0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мотивации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76035"/>
              </p:ext>
            </p:extLst>
          </p:nvPr>
        </p:nvGraphicFramePr>
        <p:xfrm>
          <a:off x="0" y="1124744"/>
          <a:ext cx="914400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64052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Внутренняя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Внешняя</a:t>
                      </a:r>
                      <a:endParaRPr lang="ru-RU" sz="2400" dirty="0"/>
                    </a:p>
                  </a:txBody>
                  <a:tcPr/>
                </a:tc>
              </a:tr>
              <a:tr h="120653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вдохновлён внутренними желаниями. 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 побуждают к свершениям желания других людей или обстоятельства. </a:t>
                      </a:r>
                      <a:endParaRPr lang="ru-RU" sz="2400" dirty="0"/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Самодисциплина, самоконтроль, укрепление силы воли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Насколько внешние стимулы важны.</a:t>
                      </a:r>
                      <a:endParaRPr lang="ru-RU" sz="2400" dirty="0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1206534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Второстепенные виды мотивации</a:t>
                      </a:r>
                      <a:r>
                        <a:rPr lang="ru-RU" sz="2400" dirty="0" smtClean="0"/>
                        <a:t>: вознаграждение, страх, достижение, власть, принадлежность, компетентность, отношение (П. Прокофьев).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01208"/>
            <a:ext cx="2793150" cy="1571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29200"/>
            <a:ext cx="1643154" cy="1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Самодисциплина – основа внутренней мотивации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579812" cy="357981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Основные темы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Autofit/>
          </a:bodyPr>
          <a:lstStyle/>
          <a:p>
            <a:pPr marL="396000" indent="342900">
              <a:buAutoNum type="arabicPeriod"/>
            </a:pPr>
            <a:r>
              <a:rPr lang="ru-RU" sz="3200" dirty="0" smtClean="0"/>
              <a:t> Что такое сила воли и почему она важна</a:t>
            </a:r>
          </a:p>
          <a:p>
            <a:pPr marL="396000" indent="342900">
              <a:buAutoNum type="arabicPeriod"/>
            </a:pPr>
            <a:r>
              <a:rPr lang="ru-RU" sz="3200" dirty="0" smtClean="0"/>
              <a:t> Какие физиологические факторы влияют на развитие силы воли</a:t>
            </a:r>
          </a:p>
          <a:p>
            <a:pPr marL="396000" indent="342900">
              <a:buAutoNum type="arabicPeriod"/>
            </a:pPr>
            <a:r>
              <a:rPr lang="ru-RU" sz="3200" dirty="0" smtClean="0"/>
              <a:t> Почему некоторым людям проще себя контролировать, чем другим</a:t>
            </a:r>
          </a:p>
          <a:p>
            <a:pPr marL="396000" indent="342900">
              <a:buAutoNum type="arabicPeriod"/>
            </a:pPr>
            <a:r>
              <a:rPr lang="ru-RU" sz="3200" dirty="0" smtClean="0"/>
              <a:t> Как не исчерпать силу воли на ненужные цели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такое сила воли и почему она важна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" y="1100628"/>
            <a:ext cx="9036424" cy="40565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u="sng" dirty="0" smtClean="0"/>
              <a:t>Воля</a:t>
            </a:r>
            <a:r>
              <a:rPr lang="ru-RU" sz="2400" dirty="0" smtClean="0"/>
              <a:t> (в психологии) — </a:t>
            </a:r>
            <a:r>
              <a:rPr lang="ru-RU" sz="2400" dirty="0"/>
              <a:t>способность человека принимать решения на основе мыслительного процесса и направлять свои мысли и действия в соответствии с принятым решением.</a:t>
            </a:r>
          </a:p>
          <a:p>
            <a:pPr algn="just"/>
            <a:r>
              <a:rPr lang="ru-RU" sz="1800" dirty="0" smtClean="0"/>
              <a:t>Умение управлять вниманием и собственными желаниями, контроль за своей жизнью.</a:t>
            </a:r>
          </a:p>
          <a:p>
            <a:pPr algn="just"/>
            <a:r>
              <a:rPr lang="ru-RU" sz="1800" dirty="0" smtClean="0"/>
              <a:t>Нехватка силы воли как основная причина жизненных проблем.</a:t>
            </a:r>
          </a:p>
          <a:p>
            <a:pPr algn="just"/>
            <a:r>
              <a:rPr lang="ru-RU" sz="1800" dirty="0" smtClean="0"/>
              <a:t>Необходимость признать свои слабости.</a:t>
            </a:r>
          </a:p>
          <a:p>
            <a:pPr algn="just"/>
            <a:r>
              <a:rPr lang="ru-RU" sz="1800" dirty="0" smtClean="0"/>
              <a:t>Как мы теряем самоконтроль? По какой причине?</a:t>
            </a:r>
          </a:p>
          <a:p>
            <a:pPr algn="just"/>
            <a:r>
              <a:rPr lang="ru-RU" sz="1800" dirty="0" smtClean="0"/>
              <a:t>Переоценка способностей, невозможность предсказать, когда человек поддастся искушению. Понимать ситуации, когда сила воли «подводит». Борьба с искушениями – универсальными и уникальными.</a:t>
            </a:r>
          </a:p>
          <a:p>
            <a:pPr algn="just"/>
            <a:r>
              <a:rPr lang="ru-RU" sz="2400" dirty="0" smtClean="0"/>
              <a:t>Выбрать какой-либо пункт, которого всегда избегали (нехорошая привычка) </a:t>
            </a:r>
            <a:r>
              <a:rPr lang="ru-RU" sz="2400" smtClean="0"/>
              <a:t>или </a:t>
            </a:r>
            <a:r>
              <a:rPr lang="ru-RU" sz="2400" smtClean="0"/>
              <a:t>жизненную </a:t>
            </a:r>
            <a:r>
              <a:rPr lang="ru-RU" sz="2400" dirty="0" smtClean="0"/>
              <a:t>цель, которая поможет стать лучше.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8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856984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Важные вопросы, которые нужно задать себе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640960" cy="3840540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2400" dirty="0" smtClean="0"/>
              <a:t>Есть ли какие-либо вещи, которыми я хочу заниматься больше всего на свете, но в силу обстоятельств откладываю на потом?</a:t>
            </a:r>
          </a:p>
          <a:p>
            <a:pPr algn="just">
              <a:buAutoNum type="arabicPeriod"/>
            </a:pPr>
            <a:r>
              <a:rPr lang="ru-RU" sz="2400" dirty="0" smtClean="0"/>
              <a:t>Моя сама надоедливая привычка.</a:t>
            </a:r>
          </a:p>
          <a:p>
            <a:pPr algn="just">
              <a:buAutoNum type="arabicPeriod"/>
            </a:pPr>
            <a:r>
              <a:rPr lang="ru-RU" sz="2400" dirty="0" smtClean="0"/>
              <a:t>Что бы я хотел(а) делать реже, чем сейчас, потому что это мешает моему здоровью или достижению успеха?</a:t>
            </a:r>
          </a:p>
          <a:p>
            <a:pPr algn="just">
              <a:buAutoNum type="arabicPeriod"/>
            </a:pPr>
            <a:r>
              <a:rPr lang="ru-RU" sz="2400" dirty="0" smtClean="0"/>
              <a:t>Самая долгосрочная цель, к которой я стремлюсь всеми силами.</a:t>
            </a:r>
          </a:p>
          <a:p>
            <a:pPr algn="just">
              <a:buAutoNum type="arabicPeriod"/>
            </a:pPr>
            <a:r>
              <a:rPr lang="ru-RU" sz="2400" dirty="0" smtClean="0"/>
              <a:t>Вещи, способные меня отвлечь.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9370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Нейробиологические аспекты самоконтроля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8405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Самоконтроль = силы действия и противодействия + понимание главной цели, отделение её от сиюминутных и мнимых целей.</a:t>
            </a:r>
          </a:p>
          <a:p>
            <a:r>
              <a:rPr lang="ru-RU" sz="1800" dirty="0" smtClean="0"/>
              <a:t>Порой важнее, чем интеллект, харизма, чуткость.</a:t>
            </a:r>
          </a:p>
          <a:p>
            <a:r>
              <a:rPr lang="ru-RU" sz="1800" dirty="0" smtClean="0"/>
              <a:t>Возможность контролировать свои желания – </a:t>
            </a:r>
            <a:r>
              <a:rPr lang="ru-RU" sz="2400" dirty="0" smtClean="0"/>
              <a:t>префронтальная кора головного мозга</a:t>
            </a:r>
            <a:r>
              <a:rPr lang="ru-RU" sz="1800" dirty="0" smtClean="0"/>
              <a:t>: направление человека на достижение сложнейших целей.</a:t>
            </a:r>
          </a:p>
          <a:p>
            <a:r>
              <a:rPr lang="ru-RU" sz="1800" dirty="0" smtClean="0"/>
              <a:t>Что самое сложное, когда требуется проявить силу воли?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Физическая потеря силы воли (травма</a:t>
            </a:r>
            <a:r>
              <a:rPr lang="ru-RU" sz="1800" dirty="0"/>
              <a:t>: </a:t>
            </a:r>
            <a:r>
              <a:rPr lang="ru-RU" sz="1800" dirty="0" err="1" smtClean="0"/>
              <a:t>Финеас</a:t>
            </a:r>
            <a:r>
              <a:rPr lang="ru-RU" sz="1800" dirty="0" smtClean="0"/>
              <a:t> </a:t>
            </a:r>
            <a:r>
              <a:rPr lang="ru-RU" sz="1800" dirty="0" err="1" smtClean="0"/>
              <a:t>Гейдж</a:t>
            </a:r>
            <a:r>
              <a:rPr lang="ru-RU" sz="1800" dirty="0" smtClean="0"/>
              <a:t>, в 1948 году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утратил около 4% </a:t>
            </a:r>
            <a:r>
              <a:rPr lang="ru-RU" sz="1800" dirty="0"/>
              <a:t>коры, а также почти </a:t>
            </a:r>
            <a:r>
              <a:rPr lang="ru-RU" sz="1800" dirty="0" smtClean="0"/>
              <a:t>11% </a:t>
            </a:r>
            <a:r>
              <a:rPr lang="ru-RU" sz="1800" dirty="0"/>
              <a:t>белого вещества </a:t>
            </a:r>
            <a:r>
              <a:rPr lang="ru-RU" sz="1800" dirty="0" smtClean="0"/>
              <a:t>мозга).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Похожие состояния</a:t>
            </a:r>
            <a:r>
              <a:rPr lang="ru-RU" sz="1800" dirty="0" smtClean="0"/>
              <a:t>: опьянение, недосып, рассеянность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(имитация повреждения префронтальной коры головного мозга).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6" y="4956988"/>
            <a:ext cx="3168352" cy="1901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35619"/>
            <a:ext cx="1294436" cy="1879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08920"/>
            <a:ext cx="1656585" cy="28155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7771-74E5-4889-A470-C6731AE849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80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930</TotalTime>
  <Words>1710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Приемы повышения трудовой мотивации</vt:lpstr>
      <vt:lpstr>Определения мотивации</vt:lpstr>
      <vt:lpstr>Какую «морковку» выбрать?</vt:lpstr>
      <vt:lpstr>Виды мотивации</vt:lpstr>
      <vt:lpstr>Самодисциплина – основа внутренней мотивации</vt:lpstr>
      <vt:lpstr>Основные темы</vt:lpstr>
      <vt:lpstr>Что такое сила воли и почему она важна</vt:lpstr>
      <vt:lpstr>Важные вопросы, которые нужно задать себе</vt:lpstr>
      <vt:lpstr>Нейробиологические аспекты самоконтроля</vt:lpstr>
      <vt:lpstr>Второе «я»</vt:lpstr>
      <vt:lpstr>Как сопротивляться желаниям?</vt:lpstr>
      <vt:lpstr>Реакция «бей или беги» -</vt:lpstr>
      <vt:lpstr>Искушение у кондитерской (бара)…</vt:lpstr>
      <vt:lpstr>Противостояние соблазну</vt:lpstr>
      <vt:lpstr>Нейробиологические реакции  противостояния соблазну</vt:lpstr>
      <vt:lpstr>нервная система (функциональное деление)</vt:lpstr>
      <vt:lpstr>Симпатическая и парасимпатическая системы</vt:lpstr>
      <vt:lpstr>Вариабельность сердечного ритма</vt:lpstr>
      <vt:lpstr>Вариабельность сердечного ритма и сила воли</vt:lpstr>
      <vt:lpstr>Упражнения на увеличение вариабельности сердечного ритма</vt:lpstr>
      <vt:lpstr>Издержки чрезмерного самоконтроля</vt:lpstr>
      <vt:lpstr>Какой отдых нужен для увеличения силы воли?</vt:lpstr>
      <vt:lpstr>Мышечная модель самоконтроля</vt:lpstr>
      <vt:lpstr>Мышечная модель самоконтроля в действии</vt:lpstr>
      <vt:lpstr>Тренировка силы воли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повышения трудовой мотивации</dc:title>
  <dc:creator>Навалихина Юлия Александровна</dc:creator>
  <cp:lastModifiedBy>Навалихина Юлия Александровна</cp:lastModifiedBy>
  <cp:revision>56</cp:revision>
  <dcterms:created xsi:type="dcterms:W3CDTF">2020-08-14T06:42:05Z</dcterms:created>
  <dcterms:modified xsi:type="dcterms:W3CDTF">2020-08-19T09:28:44Z</dcterms:modified>
</cp:coreProperties>
</file>