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2"/>
  </p:notesMasterIdLst>
  <p:handoutMasterIdLst>
    <p:handoutMasterId r:id="rId63"/>
  </p:handoutMasterIdLst>
  <p:sldIdLst>
    <p:sldId id="292" r:id="rId2"/>
    <p:sldId id="300" r:id="rId3"/>
    <p:sldId id="293" r:id="rId4"/>
    <p:sldId id="294" r:id="rId5"/>
    <p:sldId id="295" r:id="rId6"/>
    <p:sldId id="301" r:id="rId7"/>
    <p:sldId id="259" r:id="rId8"/>
    <p:sldId id="260" r:id="rId9"/>
    <p:sldId id="297" r:id="rId10"/>
    <p:sldId id="302" r:id="rId11"/>
    <p:sldId id="296" r:id="rId12"/>
    <p:sldId id="261" r:id="rId13"/>
    <p:sldId id="298" r:id="rId14"/>
    <p:sldId id="316" r:id="rId15"/>
    <p:sldId id="317" r:id="rId16"/>
    <p:sldId id="263" r:id="rId17"/>
    <p:sldId id="303" r:id="rId18"/>
    <p:sldId id="304" r:id="rId19"/>
    <p:sldId id="325" r:id="rId20"/>
    <p:sldId id="299" r:id="rId21"/>
    <p:sldId id="327" r:id="rId22"/>
    <p:sldId id="266" r:id="rId23"/>
    <p:sldId id="267" r:id="rId24"/>
    <p:sldId id="268" r:id="rId25"/>
    <p:sldId id="269" r:id="rId26"/>
    <p:sldId id="270" r:id="rId27"/>
    <p:sldId id="328" r:id="rId28"/>
    <p:sldId id="272" r:id="rId29"/>
    <p:sldId id="306" r:id="rId30"/>
    <p:sldId id="284" r:id="rId31"/>
    <p:sldId id="273" r:id="rId32"/>
    <p:sldId id="308" r:id="rId33"/>
    <p:sldId id="309" r:id="rId34"/>
    <p:sldId id="310" r:id="rId35"/>
    <p:sldId id="281" r:id="rId36"/>
    <p:sldId id="282" r:id="rId37"/>
    <p:sldId id="283" r:id="rId38"/>
    <p:sldId id="280" r:id="rId39"/>
    <p:sldId id="285" r:id="rId40"/>
    <p:sldId id="286" r:id="rId41"/>
    <p:sldId id="287" r:id="rId42"/>
    <p:sldId id="311" r:id="rId43"/>
    <p:sldId id="312" r:id="rId44"/>
    <p:sldId id="313" r:id="rId45"/>
    <p:sldId id="314" r:id="rId46"/>
    <p:sldId id="315" r:id="rId47"/>
    <p:sldId id="318" r:id="rId48"/>
    <p:sldId id="319" r:id="rId49"/>
    <p:sldId id="320" r:id="rId50"/>
    <p:sldId id="321" r:id="rId51"/>
    <p:sldId id="322" r:id="rId52"/>
    <p:sldId id="323" r:id="rId53"/>
    <p:sldId id="324" r:id="rId54"/>
    <p:sldId id="331" r:id="rId55"/>
    <p:sldId id="332" r:id="rId56"/>
    <p:sldId id="333" r:id="rId57"/>
    <p:sldId id="334" r:id="rId58"/>
    <p:sldId id="335" r:id="rId59"/>
    <p:sldId id="336" r:id="rId60"/>
    <p:sldId id="330" r:id="rId61"/>
  </p:sldIdLst>
  <p:sldSz cx="9144000" cy="6858000" type="screen4x3"/>
  <p:notesSz cx="6669088"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09" autoAdjust="0"/>
  </p:normalViewPr>
  <p:slideViewPr>
    <p:cSldViewPr>
      <p:cViewPr varScale="1">
        <p:scale>
          <a:sx n="59" d="100"/>
          <a:sy n="59" d="100"/>
        </p:scale>
        <p:origin x="-39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90665" cy="4964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6866" y="0"/>
            <a:ext cx="2890665" cy="496412"/>
          </a:xfrm>
          <a:prstGeom prst="rect">
            <a:avLst/>
          </a:prstGeom>
        </p:spPr>
        <p:txBody>
          <a:bodyPr vert="horz" lIns="91440" tIns="45720" rIns="91440" bIns="45720" rtlCol="0"/>
          <a:lstStyle>
            <a:lvl1pPr algn="r">
              <a:defRPr sz="1200"/>
            </a:lvl1pPr>
          </a:lstStyle>
          <a:p>
            <a:fld id="{8E35828A-F14D-4774-8FFE-C3819115CF9C}" type="datetimeFigureOut">
              <a:rPr lang="ru-RU" smtClean="0"/>
              <a:t>07.11.2022</a:t>
            </a:fld>
            <a:endParaRPr lang="ru-RU"/>
          </a:p>
        </p:txBody>
      </p:sp>
      <p:sp>
        <p:nvSpPr>
          <p:cNvPr id="4" name="Нижний колонтитул 3"/>
          <p:cNvSpPr>
            <a:spLocks noGrp="1"/>
          </p:cNvSpPr>
          <p:nvPr>
            <p:ph type="ftr" sz="quarter" idx="2"/>
          </p:nvPr>
        </p:nvSpPr>
        <p:spPr>
          <a:xfrm>
            <a:off x="0" y="9430218"/>
            <a:ext cx="2890665" cy="49641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6866" y="9430218"/>
            <a:ext cx="2890665" cy="496412"/>
          </a:xfrm>
          <a:prstGeom prst="rect">
            <a:avLst/>
          </a:prstGeom>
        </p:spPr>
        <p:txBody>
          <a:bodyPr vert="horz" lIns="91440" tIns="45720" rIns="91440" bIns="45720" rtlCol="0" anchor="b"/>
          <a:lstStyle>
            <a:lvl1pPr algn="r">
              <a:defRPr sz="1200"/>
            </a:lvl1pPr>
          </a:lstStyle>
          <a:p>
            <a:fld id="{38CE202A-DE36-456E-9370-C73716F63C06}" type="slidenum">
              <a:rPr lang="ru-RU" smtClean="0"/>
              <a:t>‹#›</a:t>
            </a:fld>
            <a:endParaRPr lang="ru-RU"/>
          </a:p>
        </p:txBody>
      </p:sp>
    </p:spTree>
    <p:extLst>
      <p:ext uri="{BB962C8B-B14F-4D97-AF65-F5344CB8AC3E}">
        <p14:creationId xmlns:p14="http://schemas.microsoft.com/office/powerpoint/2010/main" val="1973331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6412"/>
          </a:xfrm>
          <a:prstGeom prst="rect">
            <a:avLst/>
          </a:prstGeom>
        </p:spPr>
        <p:txBody>
          <a:bodyPr vert="horz" lIns="91440" tIns="45720" rIns="91440" bIns="45720" rtlCol="0"/>
          <a:lstStyle>
            <a:lvl1pPr algn="r">
              <a:defRPr sz="1200"/>
            </a:lvl1pPr>
          </a:lstStyle>
          <a:p>
            <a:fld id="{0F265ED9-4B70-4D5C-88FC-6C4CB73A9F20}" type="datetimeFigureOut">
              <a:rPr lang="ru-RU" smtClean="0"/>
              <a:t>07.11.2022</a:t>
            </a:fld>
            <a:endParaRPr lang="ru-RU"/>
          </a:p>
        </p:txBody>
      </p:sp>
      <p:sp>
        <p:nvSpPr>
          <p:cNvPr id="4" name="Образ слайда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15908"/>
            <a:ext cx="5335270" cy="446770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889938" cy="4964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30091"/>
            <a:ext cx="2889938" cy="496412"/>
          </a:xfrm>
          <a:prstGeom prst="rect">
            <a:avLst/>
          </a:prstGeom>
        </p:spPr>
        <p:txBody>
          <a:bodyPr vert="horz" lIns="91440" tIns="45720" rIns="91440" bIns="45720" rtlCol="0" anchor="b"/>
          <a:lstStyle>
            <a:lvl1pPr algn="r">
              <a:defRPr sz="1200"/>
            </a:lvl1pPr>
          </a:lstStyle>
          <a:p>
            <a:fld id="{B08C8C92-1F6A-48A1-8500-0879D247D3CC}" type="slidenum">
              <a:rPr lang="ru-RU" smtClean="0"/>
              <a:t>‹#›</a:t>
            </a:fld>
            <a:endParaRPr lang="ru-RU"/>
          </a:p>
        </p:txBody>
      </p:sp>
    </p:spTree>
    <p:extLst>
      <p:ext uri="{BB962C8B-B14F-4D97-AF65-F5344CB8AC3E}">
        <p14:creationId xmlns:p14="http://schemas.microsoft.com/office/powerpoint/2010/main" val="300744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9E2998-BD1A-4260-97C3-FFC181983C89}"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332242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9E2998-BD1A-4260-97C3-FFC181983C89}"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332242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9E2998-BD1A-4260-97C3-FFC181983C89}"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332242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9E2998-BD1A-4260-97C3-FFC181983C89}"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3322421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9E2998-BD1A-4260-97C3-FFC181983C89}"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336190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9E2998-BD1A-4260-97C3-FFC181983C89}" type="slidenum">
              <a:rPr lang="ru-RU" smtClean="0">
                <a:solidFill>
                  <a:prstClr val="black"/>
                </a:solidFill>
              </a:rPr>
              <a:pPr/>
              <a:t>29</a:t>
            </a:fld>
            <a:endParaRPr lang="ru-RU">
              <a:solidFill>
                <a:prstClr val="black"/>
              </a:solidFill>
            </a:endParaRPr>
          </a:p>
        </p:txBody>
      </p:sp>
    </p:spTree>
    <p:extLst>
      <p:ext uri="{BB962C8B-B14F-4D97-AF65-F5344CB8AC3E}">
        <p14:creationId xmlns:p14="http://schemas.microsoft.com/office/powerpoint/2010/main" val="332242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6BDEA24-0AB7-4494-BC50-B2D684CDE288}" type="datetime1">
              <a:rPr lang="ru-RU" smtClean="0">
                <a:solidFill>
                  <a:srgbClr val="DBF5F9">
                    <a:shade val="90000"/>
                  </a:srgbClr>
                </a:solidFill>
              </a:rPr>
              <a:pPr/>
              <a:t>07.11.2022</a:t>
            </a:fld>
            <a:endParaRPr lang="ru-RU">
              <a:solidFill>
                <a:srgbClr val="DBF5F9">
                  <a:shade val="90000"/>
                </a:srgbClr>
              </a:solidFill>
            </a:endParaRPr>
          </a:p>
        </p:txBody>
      </p:sp>
      <p:sp>
        <p:nvSpPr>
          <p:cNvPr id="2" name="Нижний колонтитул 1"/>
          <p:cNvSpPr>
            <a:spLocks noGrp="1"/>
          </p:cNvSpPr>
          <p:nvPr>
            <p:ph type="ftr" sz="quarter" idx="11"/>
          </p:nvPr>
        </p:nvSpPr>
        <p:spPr/>
        <p:txBody>
          <a:bodyPr/>
          <a:lstStyle/>
          <a:p>
            <a:endParaRPr lang="ru-RU">
              <a:solidFill>
                <a:srgbClr val="DBF5F9">
                  <a:shade val="90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93A08812-34C3-4506-B38B-1AEF3A6A1539}"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685777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279912-B074-4719-A120-AD048AF43FA4}" type="datetime1">
              <a:rPr lang="ru-RU" smtClean="0">
                <a:solidFill>
                  <a:srgbClr val="04617B">
                    <a:shade val="90000"/>
                  </a:srgbClr>
                </a:solidFill>
              </a:rPr>
              <a:pPr/>
              <a:t>07.11.2022</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93A08812-34C3-4506-B38B-1AEF3A6A1539}"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40984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E3FC75-0CC4-49B7-A696-098D80173CBE}" type="datetime1">
              <a:rPr lang="ru-RU" smtClean="0">
                <a:solidFill>
                  <a:srgbClr val="04617B">
                    <a:shade val="90000"/>
                  </a:srgbClr>
                </a:solidFill>
              </a:rPr>
              <a:pPr/>
              <a:t>07.11.2022</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93A08812-34C3-4506-B38B-1AEF3A6A1539}"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74459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0E8B6FD-6281-40BA-AE75-47C7C3772DD6}" type="datetime1">
              <a:rPr lang="ru-RU" smtClean="0">
                <a:solidFill>
                  <a:srgbClr val="04617B">
                    <a:shade val="90000"/>
                  </a:srgbClr>
                </a:solidFill>
              </a:rPr>
              <a:pPr/>
              <a:t>07.11.2022</a:t>
            </a:fld>
            <a:endParaRPr lang="ru-RU">
              <a:solidFill>
                <a:srgbClr val="04617B">
                  <a:shade val="90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04617B">
                  <a:shade val="90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93A08812-34C3-4506-B38B-1AEF3A6A1539}"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2099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FED57ED-FD48-4552-B2A8-42318A67757C}" type="datetime1">
              <a:rPr lang="ru-RU" smtClean="0">
                <a:solidFill>
                  <a:srgbClr val="DBF5F9">
                    <a:shade val="90000"/>
                  </a:srgbClr>
                </a:solidFill>
              </a:rPr>
              <a:pPr/>
              <a:t>07.11.2022</a:t>
            </a:fld>
            <a:endParaRPr lang="ru-RU">
              <a:solidFill>
                <a:srgbClr val="DBF5F9">
                  <a:shade val="90000"/>
                </a:srgbClr>
              </a:solidFill>
            </a:endParaRPr>
          </a:p>
        </p:txBody>
      </p:sp>
      <p:sp>
        <p:nvSpPr>
          <p:cNvPr id="11" name="Нижний колонтитул 10"/>
          <p:cNvSpPr>
            <a:spLocks noGrp="1"/>
          </p:cNvSpPr>
          <p:nvPr>
            <p:ph type="ftr" sz="quarter" idx="11"/>
          </p:nvPr>
        </p:nvSpPr>
        <p:spPr/>
        <p:txBody>
          <a:bodyPr/>
          <a:lstStyle/>
          <a:p>
            <a:endParaRPr lang="ru-RU">
              <a:solidFill>
                <a:srgbClr val="DBF5F9">
                  <a:shade val="90000"/>
                </a:srgbClr>
              </a:solidFill>
            </a:endParaRPr>
          </a:p>
        </p:txBody>
      </p:sp>
      <p:sp>
        <p:nvSpPr>
          <p:cNvPr id="16" name="Номер слайда 15"/>
          <p:cNvSpPr>
            <a:spLocks noGrp="1"/>
          </p:cNvSpPr>
          <p:nvPr>
            <p:ph type="sldNum" sz="quarter" idx="12"/>
          </p:nvPr>
        </p:nvSpPr>
        <p:spPr/>
        <p:txBody>
          <a:bodyPr/>
          <a:lstStyle/>
          <a:p>
            <a:fld id="{93A08812-34C3-4506-B38B-1AEF3A6A1539}" type="slidenum">
              <a:rPr lang="ru-RU" smtClean="0">
                <a:solidFill>
                  <a:srgbClr val="DBF5F9">
                    <a:shade val="90000"/>
                  </a:srgbClr>
                </a:solidFill>
              </a:rPr>
              <a:pPr/>
              <a:t>‹#›</a:t>
            </a:fld>
            <a:endParaRPr lang="ru-RU">
              <a:solidFill>
                <a:srgbClr val="DBF5F9">
                  <a:shade val="90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183507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7423D9E-2A72-46F9-AF1A-CD3467A54E5D}" type="datetime1">
              <a:rPr lang="ru-RU" smtClean="0">
                <a:solidFill>
                  <a:srgbClr val="04617B">
                    <a:shade val="90000"/>
                  </a:srgbClr>
                </a:solidFill>
              </a:rPr>
              <a:pPr/>
              <a:t>07.11.2022</a:t>
            </a:fld>
            <a:endParaRPr lang="ru-RU">
              <a:solidFill>
                <a:srgbClr val="04617B">
                  <a:shade val="90000"/>
                </a:srgbClr>
              </a:solidFill>
            </a:endParaRPr>
          </a:p>
        </p:txBody>
      </p:sp>
      <p:sp>
        <p:nvSpPr>
          <p:cNvPr id="10" name="Нижний колонтитул 9"/>
          <p:cNvSpPr>
            <a:spLocks noGrp="1"/>
          </p:cNvSpPr>
          <p:nvPr>
            <p:ph type="ftr" sz="quarter" idx="11"/>
          </p:nvPr>
        </p:nvSpPr>
        <p:spPr/>
        <p:txBody>
          <a:bodyPr/>
          <a:lstStyle/>
          <a:p>
            <a:endParaRPr lang="ru-RU">
              <a:solidFill>
                <a:srgbClr val="04617B">
                  <a:shade val="90000"/>
                </a:srgbClr>
              </a:solidFill>
            </a:endParaRPr>
          </a:p>
        </p:txBody>
      </p:sp>
      <p:sp>
        <p:nvSpPr>
          <p:cNvPr id="31" name="Номер слайда 30"/>
          <p:cNvSpPr>
            <a:spLocks noGrp="1"/>
          </p:cNvSpPr>
          <p:nvPr>
            <p:ph type="sldNum" sz="quarter" idx="12"/>
          </p:nvPr>
        </p:nvSpPr>
        <p:spPr/>
        <p:txBody>
          <a:bodyPr/>
          <a:lstStyle/>
          <a:p>
            <a:fld id="{93A08812-34C3-4506-B38B-1AEF3A6A1539}"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46232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5C90F4-3C43-411B-AEE7-9F49DFF430C2}" type="datetime1">
              <a:rPr lang="ru-RU" smtClean="0">
                <a:solidFill>
                  <a:srgbClr val="04617B">
                    <a:shade val="90000"/>
                  </a:srgbClr>
                </a:solidFill>
              </a:rPr>
              <a:pPr/>
              <a:t>07.11.2022</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93A08812-34C3-4506-B38B-1AEF3A6A1539}" type="slidenum">
              <a:rPr lang="ru-RU" smtClean="0">
                <a:solidFill>
                  <a:srgbClr val="04617B">
                    <a:shade val="90000"/>
                  </a:srgbClr>
                </a:solidFill>
              </a:rPr>
              <a:pPr/>
              <a:t>‹#›</a:t>
            </a:fld>
            <a:endParaRPr lang="ru-RU">
              <a:solidFill>
                <a:srgbClr val="04617B">
                  <a:shade val="90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3246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F9F5530-4609-44DF-A680-F4FBBEBF93F0}" type="datetime1">
              <a:rPr lang="ru-RU" smtClean="0">
                <a:solidFill>
                  <a:srgbClr val="04617B">
                    <a:shade val="90000"/>
                  </a:srgbClr>
                </a:solidFill>
              </a:rPr>
              <a:pPr/>
              <a:t>07.11.2022</a:t>
            </a:fld>
            <a:endParaRPr lang="ru-RU">
              <a:solidFill>
                <a:srgbClr val="04617B">
                  <a:shade val="90000"/>
                </a:srgbClr>
              </a:solidFill>
            </a:endParaRPr>
          </a:p>
        </p:txBody>
      </p:sp>
      <p:sp>
        <p:nvSpPr>
          <p:cNvPr id="21" name="Нижний колонтитул 20"/>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93A08812-34C3-4506-B38B-1AEF3A6A1539}"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05530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C3D2CC7-9616-4215-8067-6A886739B9F0}" type="datetime1">
              <a:rPr lang="ru-RU" smtClean="0">
                <a:solidFill>
                  <a:srgbClr val="04617B">
                    <a:shade val="90000"/>
                  </a:srgbClr>
                </a:solidFill>
              </a:rPr>
              <a:pPr/>
              <a:t>07.11.2022</a:t>
            </a:fld>
            <a:endParaRPr lang="ru-RU">
              <a:solidFill>
                <a:srgbClr val="04617B">
                  <a:shade val="90000"/>
                </a:srgbClr>
              </a:solidFill>
            </a:endParaRPr>
          </a:p>
        </p:txBody>
      </p:sp>
      <p:sp>
        <p:nvSpPr>
          <p:cNvPr id="24" name="Нижний колонтитул 23"/>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93A08812-34C3-4506-B38B-1AEF3A6A1539}"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4330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70E3CCB-D01B-4950-AD2E-BF4D67FA274D}" type="datetime1">
              <a:rPr lang="ru-RU" smtClean="0">
                <a:solidFill>
                  <a:srgbClr val="04617B">
                    <a:shade val="90000"/>
                  </a:srgbClr>
                </a:solidFill>
              </a:rPr>
              <a:pPr/>
              <a:t>07.11.2022</a:t>
            </a:fld>
            <a:endParaRPr lang="ru-RU">
              <a:solidFill>
                <a:srgbClr val="04617B">
                  <a:shade val="90000"/>
                </a:srgbClr>
              </a:solidFill>
            </a:endParaRPr>
          </a:p>
        </p:txBody>
      </p:sp>
      <p:sp>
        <p:nvSpPr>
          <p:cNvPr id="29" name="Нижний колонтитул 28"/>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93A08812-34C3-4506-B38B-1AEF3A6A1539}"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45757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DC757F9-05B7-4654-86A6-34842A1BD9A6}" type="datetime1">
              <a:rPr lang="ru-RU" smtClean="0">
                <a:solidFill>
                  <a:srgbClr val="04617B">
                    <a:shade val="90000"/>
                  </a:srgbClr>
                </a:solidFill>
              </a:rPr>
              <a:pPr/>
              <a:t>07.11.2022</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31" name="Номер слайда 30"/>
          <p:cNvSpPr>
            <a:spLocks noGrp="1"/>
          </p:cNvSpPr>
          <p:nvPr>
            <p:ph type="sldNum" sz="quarter" idx="12"/>
          </p:nvPr>
        </p:nvSpPr>
        <p:spPr/>
        <p:txBody>
          <a:bodyPr/>
          <a:lstStyle/>
          <a:p>
            <a:fld id="{93A08812-34C3-4506-B38B-1AEF3A6A1539}" type="slidenum">
              <a:rPr lang="ru-RU" smtClean="0">
                <a:solidFill>
                  <a:srgbClr val="04617B">
                    <a:shade val="90000"/>
                  </a:srgbClr>
                </a:solidFill>
              </a:rPr>
              <a:pPr/>
              <a:t>‹#›</a:t>
            </a:fld>
            <a:endParaRPr lang="ru-RU">
              <a:solidFill>
                <a:srgbClr val="04617B">
                  <a:shade val="90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87192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5C8EFF3-267C-443A-92D6-6347F52FFCA3}" type="datetime1">
              <a:rPr lang="ru-RU" smtClean="0">
                <a:solidFill>
                  <a:srgbClr val="04617B">
                    <a:shade val="90000"/>
                  </a:srgbClr>
                </a:solidFill>
              </a:rPr>
              <a:pPr/>
              <a:t>07.11.2022</a:t>
            </a:fld>
            <a:endParaRPr lang="ru-RU">
              <a:solidFill>
                <a:srgbClr val="04617B">
                  <a:shade val="90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04617B">
                  <a:shade val="90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3A08812-34C3-4506-B38B-1AEF3A6A1539}" type="slidenum">
              <a:rPr lang="ru-RU" smtClean="0">
                <a:solidFill>
                  <a:srgbClr val="04617B">
                    <a:shade val="90000"/>
                  </a:srgbClr>
                </a:solidFill>
              </a:rPr>
              <a:pPr/>
              <a:t>‹#›</a:t>
            </a:fld>
            <a:endParaRPr lang="ru-RU">
              <a:solidFill>
                <a:srgbClr val="04617B">
                  <a:shade val="90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351161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consultantplus://offline/ref=D79BC3C2312592FE38E3CBB4FDC0ECE02FBFC45E800F8A5D72259D6998682186263FB43B8AA19D50B9EF2AD2C118572E1C2620DD887B54DEO2i5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690" y="116632"/>
            <a:ext cx="9144000" cy="2111548"/>
          </a:xfrm>
        </p:spPr>
        <p:txBody>
          <a:bodyPr>
            <a:noAutofit/>
          </a:bodyPr>
          <a:lstStyle/>
          <a:p>
            <a:pPr algn="ctr"/>
            <a:r>
              <a:rPr lang="ru-RU" sz="37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Arial Black" panose="020B0A04020102020204" pitchFamily="34" charset="0"/>
                <a:cs typeface="Aharoni" panose="02010803020104030203" pitchFamily="2" charset="-79"/>
              </a:rPr>
              <a:t>Процессуальные издержки: понятие, виды, порядок возмещения</a:t>
            </a:r>
            <a:endParaRPr lang="ru-RU" sz="37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Arial Black" panose="020B0A04020102020204" pitchFamily="34" charset="0"/>
              <a:cs typeface="Aharoni" panose="02010803020104030203" pitchFamily="2" charset="-79"/>
            </a:endParaRPr>
          </a:p>
        </p:txBody>
      </p:sp>
      <p:sp>
        <p:nvSpPr>
          <p:cNvPr id="3" name="Подзаголовок 2"/>
          <p:cNvSpPr>
            <a:spLocks noGrp="1"/>
          </p:cNvSpPr>
          <p:nvPr>
            <p:ph type="subTitle" idx="1"/>
          </p:nvPr>
        </p:nvSpPr>
        <p:spPr>
          <a:xfrm>
            <a:off x="107504" y="3068960"/>
            <a:ext cx="9036496" cy="3488621"/>
          </a:xfrm>
        </p:spPr>
        <p:txBody>
          <a:bodyPr>
            <a:normAutofit/>
          </a:bodyPr>
          <a:lstStyle/>
          <a:p>
            <a:pPr algn="ctr">
              <a:spcBef>
                <a:spcPts val="0"/>
              </a:spcBef>
            </a:pPr>
            <a:r>
              <a:rPr lang="ru-RU" sz="2800" dirty="0" smtClean="0">
                <a:solidFill>
                  <a:schemeClr val="tx1"/>
                </a:solidFill>
                <a:latin typeface="Times New Roman" panose="02020603050405020304" pitchFamily="18" charset="0"/>
                <a:cs typeface="Times New Roman" panose="02020603050405020304" pitchFamily="18" charset="0"/>
              </a:rPr>
              <a:t>Презентация начальника организационно-методического  отдела </a:t>
            </a:r>
            <a:r>
              <a:rPr lang="ru-RU" sz="2800" dirty="0">
                <a:solidFill>
                  <a:schemeClr val="tx1"/>
                </a:solidFill>
                <a:latin typeface="Times New Roman" panose="02020603050405020304" pitchFamily="18" charset="0"/>
                <a:cs typeface="Times New Roman" panose="02020603050405020304" pitchFamily="18" charset="0"/>
              </a:rPr>
              <a:t>ГФЭУ </a:t>
            </a:r>
            <a:r>
              <a:rPr lang="ru-RU" sz="2800" b="1" dirty="0">
                <a:solidFill>
                  <a:schemeClr val="tx1"/>
                </a:solidFill>
                <a:latin typeface="Times New Roman" panose="02020603050405020304" pitchFamily="18" charset="0"/>
                <a:cs typeface="Times New Roman" panose="02020603050405020304" pitchFamily="18" charset="0"/>
              </a:rPr>
              <a:t>Навалихиной Юлии </a:t>
            </a:r>
            <a:r>
              <a:rPr lang="ru-RU" sz="2800" b="1" dirty="0" smtClean="0">
                <a:solidFill>
                  <a:schemeClr val="tx1"/>
                </a:solidFill>
                <a:latin typeface="Times New Roman" panose="02020603050405020304" pitchFamily="18" charset="0"/>
                <a:cs typeface="Times New Roman" panose="02020603050405020304" pitchFamily="18" charset="0"/>
              </a:rPr>
              <a:t>Александровны </a:t>
            </a:r>
          </a:p>
          <a:p>
            <a:pPr algn="ctr">
              <a:spcBef>
                <a:spcPts val="0"/>
              </a:spcBef>
            </a:pPr>
            <a:r>
              <a:rPr lang="ru-RU" sz="2800" dirty="0" smtClean="0">
                <a:solidFill>
                  <a:schemeClr val="tx1"/>
                </a:solidFill>
                <a:latin typeface="Times New Roman" panose="02020603050405020304" pitchFamily="18" charset="0"/>
                <a:cs typeface="Times New Roman" panose="02020603050405020304" pitchFamily="18" charset="0"/>
              </a:rPr>
              <a:t>по теме </a:t>
            </a:r>
            <a:r>
              <a:rPr lang="ru-RU" sz="2800" b="1" dirty="0" smtClean="0">
                <a:solidFill>
                  <a:schemeClr val="tx1"/>
                </a:solidFill>
                <a:latin typeface="Times New Roman" panose="02020603050405020304" pitchFamily="18" charset="0"/>
                <a:cs typeface="Times New Roman" panose="02020603050405020304" pitchFamily="18" charset="0"/>
              </a:rPr>
              <a:t>«Организационно-правовое обеспечение деятельности судов общей юрисдикции» </a:t>
            </a:r>
          </a:p>
          <a:p>
            <a:pPr algn="ctr"/>
            <a:r>
              <a:rPr lang="ru-RU" sz="2800" b="1" dirty="0" smtClean="0">
                <a:solidFill>
                  <a:schemeClr val="tx1"/>
                </a:solidFill>
                <a:latin typeface="Times New Roman" panose="02020603050405020304" pitchFamily="18" charset="0"/>
                <a:cs typeface="Times New Roman" panose="02020603050405020304" pitchFamily="18" charset="0"/>
              </a:rPr>
              <a:t>Москва, 8 ноября 2022 г. </a:t>
            </a:r>
          </a:p>
        </p:txBody>
      </p:sp>
      <p:sp>
        <p:nvSpPr>
          <p:cNvPr id="6" name="Номер слайда 5"/>
          <p:cNvSpPr>
            <a:spLocks noGrp="1"/>
          </p:cNvSpPr>
          <p:nvPr>
            <p:ph type="sldNum" sz="quarter" idx="12"/>
          </p:nvPr>
        </p:nvSpPr>
        <p:spPr/>
        <p:txBody>
          <a:bodyPr/>
          <a:lstStyle/>
          <a:p>
            <a:fld id="{93A08812-34C3-4506-B38B-1AEF3A6A1539}" type="slidenum">
              <a:rPr lang="ru-RU" smtClean="0">
                <a:solidFill>
                  <a:srgbClr val="DBF5F9">
                    <a:shade val="90000"/>
                  </a:srgbClr>
                </a:solidFill>
              </a:rPr>
              <a:pPr/>
              <a:t>1</a:t>
            </a:fld>
            <a:endParaRPr lang="ru-RU">
              <a:solidFill>
                <a:srgbClr val="DBF5F9">
                  <a:shade val="90000"/>
                </a:srgbClr>
              </a:solidFill>
            </a:endParaRPr>
          </a:p>
        </p:txBody>
      </p:sp>
      <p:pic>
        <p:nvPicPr>
          <p:cNvPr id="6146" name="Picture 2" descr="https://i.pinimg.com/originals/8e/ef/6e/8eef6ef21ac9c201168dff2562bedef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036" y="1988840"/>
            <a:ext cx="3862634" cy="241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76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340768"/>
            <a:ext cx="7772400" cy="2111548"/>
          </a:xfrm>
        </p:spPr>
        <p:txBody>
          <a:bodyPr>
            <a:normAutofit/>
          </a:bodyPr>
          <a:lstStyle/>
          <a:p>
            <a:r>
              <a:rPr lang="ru-RU" sz="7200" b="1" dirty="0" smtClean="0">
                <a:solidFill>
                  <a:srgbClr val="FF0000"/>
                </a:solidFill>
              </a:rPr>
              <a:t>виды</a:t>
            </a:r>
            <a:endParaRPr lang="ru-RU" sz="7200" b="1" dirty="0">
              <a:solidFill>
                <a:srgbClr val="FF0000"/>
              </a:solidFill>
            </a:endParaRPr>
          </a:p>
        </p:txBody>
      </p:sp>
      <p:sp>
        <p:nvSpPr>
          <p:cNvPr id="3" name="Подзаголовок 2"/>
          <p:cNvSpPr>
            <a:spLocks noGrp="1"/>
          </p:cNvSpPr>
          <p:nvPr>
            <p:ph type="subTitle" idx="1"/>
          </p:nvPr>
        </p:nvSpPr>
        <p:spPr>
          <a:xfrm>
            <a:off x="1443608" y="3789040"/>
            <a:ext cx="6400800" cy="2376264"/>
          </a:xfrm>
        </p:spPr>
        <p:txBody>
          <a:bodyPr>
            <a:normAutofit/>
          </a:bodyPr>
          <a:lstStyle/>
          <a:p>
            <a:r>
              <a:rPr lang="ru-RU" sz="5400" b="1" cap="all" dirty="0" smtClean="0">
                <a:solidFill>
                  <a:srgbClr val="FF0000"/>
                </a:solidFill>
                <a:effectLst>
                  <a:reflection blurRad="12700" stA="48000" endA="300" endPos="55000" dir="5400000" sy="-90000" algn="bl" rotWithShape="0"/>
                </a:effectLst>
                <a:latin typeface="Franklin Gothic Medium"/>
              </a:rPr>
              <a:t>Процессуальных издержек</a:t>
            </a:r>
            <a:endParaRPr lang="ru-RU" sz="5400" b="1" dirty="0">
              <a:solidFill>
                <a:schemeClr val="tx1"/>
              </a:solidFill>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DBF5F9">
                    <a:shade val="90000"/>
                  </a:srgbClr>
                </a:solidFill>
              </a:rPr>
              <a:pPr/>
              <a:t>10</a:t>
            </a:fld>
            <a:endParaRPr lang="ru-RU">
              <a:solidFill>
                <a:srgbClr val="DBF5F9">
                  <a:shade val="90000"/>
                </a:srgbClr>
              </a:solidFill>
            </a:endParaRPr>
          </a:p>
        </p:txBody>
      </p:sp>
      <p:pic>
        <p:nvPicPr>
          <p:cNvPr id="3074" name="Picture 2" descr="https://puzzleit.ru/files/puzzles/156/155546/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620688"/>
            <a:ext cx="5428295"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43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Виды процессуальных издержек</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47644647"/>
              </p:ext>
            </p:extLst>
          </p:nvPr>
        </p:nvGraphicFramePr>
        <p:xfrm>
          <a:off x="107504" y="1479323"/>
          <a:ext cx="8928992" cy="5577840"/>
        </p:xfrm>
        <a:graphic>
          <a:graphicData uri="http://schemas.openxmlformats.org/drawingml/2006/table">
            <a:tbl>
              <a:tblPr firstRow="1" bandRow="1">
                <a:tableStyleId>{5C22544A-7EE6-4342-B048-85BDC9FD1C3A}</a:tableStyleId>
              </a:tblPr>
              <a:tblGrid>
                <a:gridCol w="5760640"/>
                <a:gridCol w="3168352"/>
              </a:tblGrid>
              <a:tr h="794061">
                <a:tc>
                  <a:txBody>
                    <a:bodyPr/>
                    <a:lstStyle/>
                    <a:p>
                      <a:pPr algn="ctr"/>
                      <a:r>
                        <a:rPr lang="ru-RU" sz="2000" dirty="0" smtClean="0">
                          <a:solidFill>
                            <a:schemeClr val="tx1"/>
                          </a:solidFill>
                        </a:rPr>
                        <a:t>Общие для разных видов судопроизводства</a:t>
                      </a:r>
                      <a:endParaRPr lang="ru-RU" sz="2000" dirty="0">
                        <a:solidFill>
                          <a:schemeClr val="tx1"/>
                        </a:solidFill>
                      </a:endParaRPr>
                    </a:p>
                  </a:txBody>
                  <a:tcPr/>
                </a:tc>
                <a:tc>
                  <a:txBody>
                    <a:bodyPr/>
                    <a:lstStyle/>
                    <a:p>
                      <a:pPr algn="ctr"/>
                      <a:r>
                        <a:rPr lang="ru-RU" sz="2000" dirty="0" smtClean="0">
                          <a:solidFill>
                            <a:schemeClr val="tx1"/>
                          </a:solidFill>
                        </a:rPr>
                        <a:t>Не</a:t>
                      </a:r>
                      <a:r>
                        <a:rPr lang="ru-RU" sz="2000" baseline="0" dirty="0" smtClean="0">
                          <a:solidFill>
                            <a:schemeClr val="tx1"/>
                          </a:solidFill>
                        </a:rPr>
                        <a:t> встречающиеся в других видах судопроизводства</a:t>
                      </a:r>
                      <a:endParaRPr lang="ru-RU" sz="2000" dirty="0">
                        <a:solidFill>
                          <a:schemeClr val="tx1"/>
                        </a:solidFill>
                      </a:endParaRPr>
                    </a:p>
                  </a:txBody>
                  <a:tcPr/>
                </a:tc>
              </a:tr>
              <a:tr h="4246499">
                <a:tc>
                  <a:txBody>
                    <a:bodyPr/>
                    <a:lstStyle/>
                    <a:p>
                      <a:r>
                        <a:rPr lang="ru-RU" sz="2100" b="1" dirty="0" smtClean="0"/>
                        <a:t>Суммы,</a:t>
                      </a:r>
                      <a:r>
                        <a:rPr lang="ru-RU" sz="2100" b="1" baseline="0" dirty="0" smtClean="0"/>
                        <a:t> выплачиваемые свидетелю, эксперту, специалисту, переводчику, представителям  + лицам, участвующим в деле (потерпевший, понятые  – УПК, КоАП,  стороны и третьи лица – ГПК, КАС</a:t>
                      </a:r>
                      <a:r>
                        <a:rPr lang="ru-RU" sz="2100" b="1" baseline="0" dirty="0" smtClean="0"/>
                        <a:t>)  + адвокат по назначению (УПК) – проезд, </a:t>
                      </a:r>
                      <a:r>
                        <a:rPr lang="ru-RU" sz="2100" b="1" baseline="0" dirty="0" err="1" smtClean="0"/>
                        <a:t>найм</a:t>
                      </a:r>
                      <a:r>
                        <a:rPr lang="ru-RU" sz="2100" b="1" baseline="0" dirty="0" smtClean="0"/>
                        <a:t> жилья, суточные; </a:t>
                      </a:r>
                      <a:endParaRPr lang="ru-RU" sz="21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2100" b="1" baseline="0" dirty="0" smtClean="0"/>
                        <a:t>Почтовые расходы, понесенные сторонами (ГПК, КАС); </a:t>
                      </a:r>
                    </a:p>
                    <a:p>
                      <a:pPr marL="0" marR="0" indent="0" algn="l" defTabSz="914400" rtl="0" eaLnBrk="1" fontAlgn="auto" latinLnBrk="0" hangingPunct="1">
                        <a:lnSpc>
                          <a:spcPct val="100000"/>
                        </a:lnSpc>
                        <a:spcBef>
                          <a:spcPts val="0"/>
                        </a:spcBef>
                        <a:spcAft>
                          <a:spcPts val="0"/>
                        </a:spcAft>
                        <a:buClrTx/>
                        <a:buSzTx/>
                        <a:buFontTx/>
                        <a:buNone/>
                        <a:tabLst/>
                        <a:defRPr/>
                      </a:pPr>
                      <a:r>
                        <a:rPr lang="ru-RU" sz="2100" b="1" baseline="0" dirty="0" smtClean="0"/>
                        <a:t>Осмотр на месте  (ГПК, КАС, АПК);</a:t>
                      </a:r>
                    </a:p>
                    <a:p>
                      <a:pPr marL="0" marR="0" indent="0" algn="l" defTabSz="914400" rtl="0" eaLnBrk="1" fontAlgn="auto" latinLnBrk="0" hangingPunct="1">
                        <a:lnSpc>
                          <a:spcPct val="100000"/>
                        </a:lnSpc>
                        <a:spcBef>
                          <a:spcPts val="0"/>
                        </a:spcBef>
                        <a:spcAft>
                          <a:spcPts val="0"/>
                        </a:spcAft>
                        <a:buClrTx/>
                        <a:buSzTx/>
                        <a:buFontTx/>
                        <a:buNone/>
                        <a:tabLst/>
                        <a:defRPr/>
                      </a:pPr>
                      <a:r>
                        <a:rPr lang="ru-RU" sz="2100" b="1" baseline="0" dirty="0" smtClean="0"/>
                        <a:t>Расходы  на демонтаж, хранение, переводку, пересылку вещественных доказательств (УПК, КоАП);</a:t>
                      </a:r>
                    </a:p>
                    <a:p>
                      <a:pPr marL="0" marR="0" indent="0" algn="l" defTabSz="914400" rtl="0" eaLnBrk="1" fontAlgn="auto" latinLnBrk="0" hangingPunct="1">
                        <a:lnSpc>
                          <a:spcPct val="100000"/>
                        </a:lnSpc>
                        <a:spcBef>
                          <a:spcPts val="0"/>
                        </a:spcBef>
                        <a:spcAft>
                          <a:spcPts val="0"/>
                        </a:spcAft>
                        <a:buClrTx/>
                        <a:buSzTx/>
                        <a:buFontTx/>
                        <a:buNone/>
                        <a:tabLst/>
                        <a:defRPr/>
                      </a:pPr>
                      <a:r>
                        <a:rPr lang="ru-RU" sz="2100" b="1" baseline="0" dirty="0" smtClean="0"/>
                        <a:t>Вознаграждение адвоката, участвующего в деле по назначению суда (УПК, ГПК)</a:t>
                      </a:r>
                    </a:p>
                  </a:txBody>
                  <a:tcPr/>
                </a:tc>
                <a:tc>
                  <a:txBody>
                    <a:bodyPr/>
                    <a:lstStyle/>
                    <a:p>
                      <a:r>
                        <a:rPr lang="ru-RU" sz="2100" b="1" baseline="0" dirty="0" smtClean="0"/>
                        <a:t>Расходы, связанные с перевозкой (транспортировкой) трупов;</a:t>
                      </a:r>
                    </a:p>
                    <a:p>
                      <a:r>
                        <a:rPr lang="ru-RU" sz="2100" b="1" baseline="0" dirty="0" smtClean="0"/>
                        <a:t>пособие обвиняемому, временно отстраненному от должности (УПК). </a:t>
                      </a:r>
                    </a:p>
                    <a:p>
                      <a:r>
                        <a:rPr lang="ru-RU" sz="2100" b="1" baseline="0" dirty="0" smtClean="0"/>
                        <a:t>Компенсация за фактическую потерю времени (ГПК)</a:t>
                      </a:r>
                      <a:endParaRPr lang="ru-RU" sz="2100" b="1" dirty="0"/>
                    </a:p>
                  </a:txBody>
                  <a:tcPr/>
                </a:tc>
              </a:tr>
            </a:tbl>
          </a:graphicData>
        </a:graphic>
      </p:graphicFrame>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11</a:t>
            </a:fld>
            <a:endParaRPr lang="ru-RU">
              <a:solidFill>
                <a:srgbClr val="04617B">
                  <a:shade val="90000"/>
                </a:srgbClr>
              </a:solidFill>
            </a:endParaRPr>
          </a:p>
        </p:txBody>
      </p:sp>
    </p:spTree>
    <p:extLst>
      <p:ext uri="{BB962C8B-B14F-4D97-AF65-F5344CB8AC3E}">
        <p14:creationId xmlns:p14="http://schemas.microsoft.com/office/powerpoint/2010/main" val="2071240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Перечень не исчерпывающий</a:t>
            </a:r>
            <a:endParaRPr lang="ru-RU" b="1" dirty="0"/>
          </a:p>
        </p:txBody>
      </p:sp>
      <p:sp>
        <p:nvSpPr>
          <p:cNvPr id="3" name="Объект 2"/>
          <p:cNvSpPr>
            <a:spLocks noGrp="1"/>
          </p:cNvSpPr>
          <p:nvPr>
            <p:ph idx="1"/>
          </p:nvPr>
        </p:nvSpPr>
        <p:spPr>
          <a:xfrm>
            <a:off x="0" y="1935480"/>
            <a:ext cx="9036496" cy="4922520"/>
          </a:xfrm>
        </p:spPr>
        <p:txBody>
          <a:bodyPr>
            <a:normAutofit/>
          </a:bodyPr>
          <a:lstStyle/>
          <a:p>
            <a:r>
              <a:rPr lang="ru-RU" b="1" dirty="0" smtClean="0">
                <a:latin typeface="+mj-lt"/>
              </a:rPr>
              <a:t>УПК – иные расходы, понесенные в ходе производства по уголовному делу и предусмотренные УПК</a:t>
            </a:r>
          </a:p>
          <a:p>
            <a:r>
              <a:rPr lang="ru-RU" b="1" dirty="0" smtClean="0">
                <a:latin typeface="+mj-lt"/>
              </a:rPr>
              <a:t>ГПК, КАС – другие признанные судом необходимыми расходы</a:t>
            </a:r>
          </a:p>
          <a:p>
            <a:r>
              <a:rPr lang="ru-RU" b="1" dirty="0" smtClean="0">
                <a:latin typeface="+mj-lt"/>
              </a:rPr>
              <a:t>АПК – другие расходы, понесенные лицами, участвующими в деле, в связи с рассмотрением дела в арбитражном суде</a:t>
            </a:r>
            <a:endParaRPr lang="ru-RU" b="1" dirty="0">
              <a:latin typeface="+mj-lt"/>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12</a:t>
            </a:fld>
            <a:endParaRPr lang="ru-RU">
              <a:solidFill>
                <a:srgbClr val="04617B">
                  <a:shade val="90000"/>
                </a:srgbClr>
              </a:solidFill>
            </a:endParaRPr>
          </a:p>
        </p:txBody>
      </p:sp>
    </p:spTree>
    <p:extLst>
      <p:ext uri="{BB962C8B-B14F-4D97-AF65-F5344CB8AC3E}">
        <p14:creationId xmlns:p14="http://schemas.microsoft.com/office/powerpoint/2010/main" val="52126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8686800" cy="838200"/>
          </a:xfrm>
        </p:spPr>
        <p:txBody>
          <a:bodyPr>
            <a:noAutofit/>
          </a:bodyPr>
          <a:lstStyle/>
          <a:p>
            <a:pPr lvl="0" algn="just">
              <a:spcBef>
                <a:spcPts val="0"/>
              </a:spcBef>
            </a:pPr>
            <a:r>
              <a:rPr lang="ru-RU" sz="2400" b="1" cap="none" dirty="0" smtClean="0">
                <a:solidFill>
                  <a:prstClr val="black"/>
                </a:solidFill>
                <a:effectLst/>
                <a:latin typeface="Franklin Gothic Book"/>
              </a:rPr>
              <a:t/>
            </a:r>
            <a:br>
              <a:rPr lang="ru-RU" sz="2400" b="1" cap="none" dirty="0" smtClean="0">
                <a:solidFill>
                  <a:prstClr val="black"/>
                </a:solidFill>
                <a:effectLst/>
                <a:latin typeface="Franklin Gothic Book"/>
              </a:rPr>
            </a:br>
            <a:r>
              <a:rPr lang="ru-RU" sz="2400" b="1" cap="none" dirty="0" smtClean="0">
                <a:solidFill>
                  <a:prstClr val="black"/>
                </a:solidFill>
                <a:effectLst/>
                <a:latin typeface="Franklin Gothic Book"/>
              </a:rPr>
              <a:t/>
            </a:r>
            <a:br>
              <a:rPr lang="ru-RU" sz="2400" b="1" cap="none" dirty="0" smtClean="0">
                <a:solidFill>
                  <a:prstClr val="black"/>
                </a:solidFill>
                <a:effectLst/>
                <a:latin typeface="Franklin Gothic Book"/>
              </a:rPr>
            </a:br>
            <a:r>
              <a:rPr lang="ru-RU" sz="2400" b="1" cap="none" dirty="0" smtClean="0">
                <a:solidFill>
                  <a:prstClr val="black"/>
                </a:solidFill>
                <a:effectLst/>
                <a:latin typeface="Franklin Gothic Book"/>
              </a:rPr>
              <a:t/>
            </a:r>
            <a:br>
              <a:rPr lang="ru-RU" sz="2400" b="1" cap="none" dirty="0" smtClean="0">
                <a:solidFill>
                  <a:prstClr val="black"/>
                </a:solidFill>
                <a:effectLst/>
                <a:latin typeface="Franklin Gothic Book"/>
              </a:rPr>
            </a:br>
            <a:r>
              <a:rPr lang="ru-RU" b="1" dirty="0" smtClean="0">
                <a:solidFill>
                  <a:srgbClr val="FF3300"/>
                </a:solidFill>
              </a:rPr>
              <a:t>Общие </a:t>
            </a:r>
            <a:r>
              <a:rPr lang="ru-RU" b="1" dirty="0">
                <a:solidFill>
                  <a:srgbClr val="FF3300"/>
                </a:solidFill>
              </a:rPr>
              <a:t>Процессуальные </a:t>
            </a:r>
            <a:r>
              <a:rPr lang="ru-RU" b="1" dirty="0" smtClean="0">
                <a:solidFill>
                  <a:srgbClr val="FF3300"/>
                </a:solidFill>
              </a:rPr>
              <a:t>издержки – проезд, найм жилья, суточные</a:t>
            </a:r>
            <a:br>
              <a:rPr lang="ru-RU" b="1" dirty="0" smtClean="0">
                <a:solidFill>
                  <a:srgbClr val="FF3300"/>
                </a:solidFill>
              </a:rPr>
            </a:br>
            <a:r>
              <a:rPr lang="ru-RU" b="1" dirty="0" smtClean="0">
                <a:solidFill>
                  <a:srgbClr val="FF3300"/>
                </a:solidFill>
              </a:rPr>
              <a:t/>
            </a:r>
            <a:br>
              <a:rPr lang="ru-RU" b="1" dirty="0" smtClean="0">
                <a:solidFill>
                  <a:srgbClr val="FF3300"/>
                </a:solidFill>
              </a:rPr>
            </a:br>
            <a:r>
              <a:rPr lang="ru-RU" sz="2400" b="1" cap="none" dirty="0" smtClean="0">
                <a:solidFill>
                  <a:prstClr val="black"/>
                </a:solidFill>
                <a:effectLst>
                  <a:outerShdw blurRad="38100" dist="38100" dir="2700000" algn="tl">
                    <a:srgbClr val="000000">
                      <a:alpha val="43137"/>
                    </a:srgbClr>
                  </a:outerShdw>
                </a:effectLst>
                <a:latin typeface="Franklin Gothic Book"/>
              </a:rPr>
              <a:t>Суммы, выплачиваемые свидетелю</a:t>
            </a:r>
            <a:r>
              <a:rPr lang="ru-RU" sz="2400" b="1" cap="none" dirty="0">
                <a:solidFill>
                  <a:prstClr val="black"/>
                </a:solidFill>
                <a:effectLst>
                  <a:outerShdw blurRad="38100" dist="38100" dir="2700000" algn="tl">
                    <a:srgbClr val="000000">
                      <a:alpha val="43137"/>
                    </a:srgbClr>
                  </a:outerShdw>
                </a:effectLst>
                <a:latin typeface="Franklin Gothic Book"/>
              </a:rPr>
              <a:t>, эксперту, специалисту, переводчику, представителям  + лицам, участвующим в деле (потерпевший, понятые  – УПК, КоАП,  стороны и третьи лица – ГПК, </a:t>
            </a:r>
            <a:r>
              <a:rPr lang="ru-RU" sz="2400" b="1" cap="none" dirty="0" smtClean="0">
                <a:solidFill>
                  <a:prstClr val="black"/>
                </a:solidFill>
                <a:effectLst>
                  <a:outerShdw blurRad="38100" dist="38100" dir="2700000" algn="tl">
                    <a:srgbClr val="000000">
                      <a:alpha val="43137"/>
                    </a:srgbClr>
                  </a:outerShdw>
                </a:effectLst>
                <a:latin typeface="Franklin Gothic Book"/>
              </a:rPr>
              <a:t>КАС) + адвокат по назначению (УПК)</a:t>
            </a:r>
            <a:br>
              <a:rPr lang="ru-RU" sz="2400" b="1" cap="none" dirty="0" smtClean="0">
                <a:solidFill>
                  <a:prstClr val="black"/>
                </a:solidFill>
                <a:effectLst>
                  <a:outerShdw blurRad="38100" dist="38100" dir="2700000" algn="tl">
                    <a:srgbClr val="000000">
                      <a:alpha val="43137"/>
                    </a:srgbClr>
                  </a:outerShdw>
                </a:effectLst>
                <a:latin typeface="Franklin Gothic Book"/>
              </a:rPr>
            </a:br>
            <a:endParaRPr lang="ru-RU" sz="2400" b="1" cap="none" dirty="0">
              <a:solidFill>
                <a:prstClr val="black"/>
              </a:solidFill>
              <a:effectLst>
                <a:outerShdw blurRad="38100" dist="38100" dir="2700000" algn="tl">
                  <a:srgbClr val="000000">
                    <a:alpha val="43137"/>
                  </a:srgbClr>
                </a:outerShdw>
              </a:effectLst>
              <a:latin typeface="Franklin Gothic Book"/>
            </a:endParaRPr>
          </a:p>
        </p:txBody>
      </p:sp>
      <p:sp>
        <p:nvSpPr>
          <p:cNvPr id="3" name="Объект 2"/>
          <p:cNvSpPr>
            <a:spLocks noGrp="1"/>
          </p:cNvSpPr>
          <p:nvPr>
            <p:ph idx="1"/>
          </p:nvPr>
        </p:nvSpPr>
        <p:spPr>
          <a:xfrm>
            <a:off x="21125" y="3429000"/>
            <a:ext cx="9131019" cy="3312368"/>
          </a:xfrm>
        </p:spPr>
        <p:txBody>
          <a:bodyPr>
            <a:normAutofit/>
          </a:bodyPr>
          <a:lstStyle/>
          <a:p>
            <a:pPr lvl="0">
              <a:buClr>
                <a:srgbClr val="94C600"/>
              </a:buClr>
            </a:pPr>
            <a:r>
              <a:rPr lang="ru-RU" sz="2400" b="1" dirty="0">
                <a:solidFill>
                  <a:srgbClr val="0070C0"/>
                </a:solidFill>
                <a:latin typeface="Arial Black" panose="020B0A04020102020204" pitchFamily="34" charset="0"/>
              </a:rPr>
              <a:t>расходы на проезд, </a:t>
            </a:r>
            <a:r>
              <a:rPr lang="ru-RU" sz="2400" b="1" dirty="0" smtClean="0">
                <a:solidFill>
                  <a:srgbClr val="0070C0"/>
                </a:solidFill>
                <a:latin typeface="Arial Black" panose="020B0A04020102020204" pitchFamily="34" charset="0"/>
              </a:rPr>
              <a:t>найм </a:t>
            </a:r>
            <a:r>
              <a:rPr lang="ru-RU" sz="2400" b="1" dirty="0">
                <a:solidFill>
                  <a:srgbClr val="0070C0"/>
                </a:solidFill>
                <a:latin typeface="Arial Black" panose="020B0A04020102020204" pitchFamily="34" charset="0"/>
              </a:rPr>
              <a:t>жилого помещения и суточные в связи с вызовом в суд. </a:t>
            </a:r>
          </a:p>
          <a:p>
            <a:pPr lvl="0">
              <a:buClr>
                <a:srgbClr val="94C600"/>
              </a:buClr>
            </a:pPr>
            <a:r>
              <a:rPr lang="ru-RU" sz="2400" b="1" dirty="0" smtClean="0">
                <a:solidFill>
                  <a:srgbClr val="3E3D2D"/>
                </a:solidFill>
                <a:latin typeface="Arial Black" panose="020B0A04020102020204" pitchFamily="34" charset="0"/>
              </a:rPr>
              <a:t>в </a:t>
            </a:r>
            <a:r>
              <a:rPr lang="ru-RU" sz="2400" b="1" dirty="0">
                <a:solidFill>
                  <a:srgbClr val="3E3D2D"/>
                </a:solidFill>
                <a:latin typeface="Arial Black" panose="020B0A04020102020204" pitchFamily="34" charset="0"/>
              </a:rPr>
              <a:t>каких размерах: </a:t>
            </a:r>
            <a:r>
              <a:rPr lang="ru-RU" sz="2400" b="1" dirty="0" smtClean="0">
                <a:solidFill>
                  <a:srgbClr val="3E3D2D"/>
                </a:solidFill>
                <a:latin typeface="Arial Black" panose="020B0A04020102020204" pitchFamily="34" charset="0"/>
              </a:rPr>
              <a:t>пункты 2 – 9 Положения </a:t>
            </a:r>
            <a:br>
              <a:rPr lang="ru-RU" sz="2400" b="1" dirty="0" smtClean="0">
                <a:solidFill>
                  <a:srgbClr val="3E3D2D"/>
                </a:solidFill>
                <a:latin typeface="Arial Black" panose="020B0A04020102020204" pitchFamily="34" charset="0"/>
              </a:rPr>
            </a:br>
            <a:r>
              <a:rPr lang="ru-RU" sz="2400" b="1" dirty="0" smtClean="0">
                <a:solidFill>
                  <a:srgbClr val="3E3D2D"/>
                </a:solidFill>
                <a:latin typeface="Arial Black" panose="020B0A04020102020204" pitchFamily="34" charset="0"/>
              </a:rPr>
              <a:t>№ </a:t>
            </a:r>
            <a:r>
              <a:rPr lang="ru-RU" sz="2400" b="1" dirty="0" smtClean="0">
                <a:solidFill>
                  <a:srgbClr val="3E3D2D"/>
                </a:solidFill>
                <a:latin typeface="Arial Black" panose="020B0A04020102020204" pitchFamily="34" charset="0"/>
              </a:rPr>
              <a:t>1240 - </a:t>
            </a:r>
            <a:endParaRPr lang="ru-RU" sz="2400" b="1" dirty="0">
              <a:solidFill>
                <a:srgbClr val="3E3D2D"/>
              </a:solidFill>
              <a:latin typeface="Arial Black" panose="020B0A04020102020204" pitchFamily="34" charset="0"/>
            </a:endParaRPr>
          </a:p>
          <a:p>
            <a:pPr lvl="0">
              <a:buClr>
                <a:srgbClr val="94C600"/>
              </a:buClr>
            </a:pPr>
            <a:r>
              <a:rPr lang="ru-RU" sz="2400" b="1" dirty="0" smtClean="0">
                <a:solidFill>
                  <a:srgbClr val="3E3D2D"/>
                </a:solidFill>
                <a:latin typeface="Arial Black" panose="020B0A04020102020204" pitchFamily="34" charset="0"/>
              </a:rPr>
              <a:t>салон </a:t>
            </a:r>
            <a:r>
              <a:rPr lang="ru-RU" sz="2400" b="1" dirty="0">
                <a:solidFill>
                  <a:srgbClr val="3E3D2D"/>
                </a:solidFill>
                <a:latin typeface="Arial Black" panose="020B0A04020102020204" pitchFamily="34" charset="0"/>
              </a:rPr>
              <a:t>эконом класса, купейный вагон скорого фирменного поезда, автотранспорт общего пользования (кроме такси), </a:t>
            </a:r>
            <a:r>
              <a:rPr lang="ru-RU" sz="2400" b="1" dirty="0" smtClean="0">
                <a:solidFill>
                  <a:srgbClr val="3E3D2D"/>
                </a:solidFill>
                <a:latin typeface="Arial Black" panose="020B0A04020102020204" pitchFamily="34" charset="0"/>
              </a:rPr>
              <a:t>найм </a:t>
            </a:r>
            <a:r>
              <a:rPr lang="ru-RU" sz="2400" b="1" dirty="0">
                <a:solidFill>
                  <a:srgbClr val="3E3D2D"/>
                </a:solidFill>
                <a:latin typeface="Arial Black" panose="020B0A04020102020204" pitchFamily="34" charset="0"/>
              </a:rPr>
              <a:t>– не свыше 550 рублей в сутки, суточные – 100 рублей в </a:t>
            </a:r>
            <a:r>
              <a:rPr lang="ru-RU" sz="2400" b="1" dirty="0" smtClean="0">
                <a:solidFill>
                  <a:srgbClr val="3E3D2D"/>
                </a:solidFill>
                <a:latin typeface="Arial Black" panose="020B0A04020102020204" pitchFamily="34" charset="0"/>
              </a:rPr>
              <a:t>день.</a:t>
            </a:r>
            <a:endParaRPr lang="ru-RU" sz="2400" b="1" dirty="0">
              <a:solidFill>
                <a:srgbClr val="3E3D2D"/>
              </a:solidFill>
              <a:latin typeface="Arial Black" panose="020B0A04020102020204" pitchFamily="34" charset="0"/>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13</a:t>
            </a:fld>
            <a:endParaRPr lang="ru-RU">
              <a:solidFill>
                <a:srgbClr val="04617B">
                  <a:shade val="90000"/>
                </a:srgbClr>
              </a:solidFill>
            </a:endParaRPr>
          </a:p>
        </p:txBody>
      </p:sp>
    </p:spTree>
    <p:extLst>
      <p:ext uri="{BB962C8B-B14F-4D97-AF65-F5344CB8AC3E}">
        <p14:creationId xmlns:p14="http://schemas.microsoft.com/office/powerpoint/2010/main" val="2744711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332656"/>
            <a:ext cx="8229600" cy="930432"/>
          </a:xfrm>
        </p:spPr>
        <p:txBody>
          <a:bodyPr>
            <a:noAutofit/>
          </a:bodyPr>
          <a:lstStyle/>
          <a:p>
            <a:r>
              <a:rPr lang="ru-RU" b="1" dirty="0">
                <a:solidFill>
                  <a:srgbClr val="FF3300"/>
                </a:solidFill>
              </a:rPr>
              <a:t>Общие Процессуальные издержки</a:t>
            </a:r>
            <a:endParaRPr lang="ru-RU" sz="2800" b="1" dirty="0">
              <a:solidFill>
                <a:schemeClr val="bg2">
                  <a:lumMod val="10000"/>
                </a:schemeClr>
              </a:solidFill>
            </a:endParaRPr>
          </a:p>
        </p:txBody>
      </p:sp>
      <p:sp>
        <p:nvSpPr>
          <p:cNvPr id="2" name="Объект 1"/>
          <p:cNvSpPr>
            <a:spLocks noGrp="1"/>
          </p:cNvSpPr>
          <p:nvPr>
            <p:ph idx="1"/>
          </p:nvPr>
        </p:nvSpPr>
        <p:spPr>
          <a:xfrm>
            <a:off x="-28484" y="1196752"/>
            <a:ext cx="9144000" cy="5229200"/>
          </a:xfrm>
        </p:spPr>
        <p:txBody>
          <a:bodyPr>
            <a:normAutofit fontScale="92500"/>
          </a:bodyPr>
          <a:lstStyle/>
          <a:p>
            <a:pPr marL="0" indent="0" algn="just">
              <a:buNone/>
            </a:pPr>
            <a:r>
              <a:rPr lang="ru-RU" sz="2600" b="1" dirty="0" smtClean="0">
                <a:solidFill>
                  <a:srgbClr val="FF0000"/>
                </a:solidFill>
                <a:latin typeface="Arial Black" panose="020B0A04020102020204" pitchFamily="34" charset="0"/>
              </a:rPr>
              <a:t>Возмещение недополученной заработной платы за время, затраченное в связи с вызовом в суд, - исходя из среднего </a:t>
            </a:r>
            <a:r>
              <a:rPr lang="ru-RU" sz="2600" b="1" dirty="0" smtClean="0">
                <a:solidFill>
                  <a:srgbClr val="FF0000"/>
                </a:solidFill>
                <a:latin typeface="Arial Black" panose="020B0A04020102020204" pitchFamily="34" charset="0"/>
              </a:rPr>
              <a:t>заработка, исчисляемого в порядке, предусмотренном ст. 139 Трудового кодекса РФ. </a:t>
            </a:r>
            <a:endParaRPr lang="ru-RU" sz="2600" b="1" dirty="0" smtClean="0">
              <a:solidFill>
                <a:srgbClr val="FF0000"/>
              </a:solidFill>
              <a:latin typeface="Arial Black" panose="020B0A04020102020204" pitchFamily="34" charset="0"/>
            </a:endParaRPr>
          </a:p>
          <a:p>
            <a:pPr algn="just"/>
            <a:r>
              <a:rPr lang="ru-RU" sz="2600" b="1" dirty="0"/>
              <a:t>Кто: </a:t>
            </a:r>
            <a:r>
              <a:rPr lang="ru-RU" sz="2600" b="1" dirty="0" smtClean="0">
                <a:effectLst>
                  <a:outerShdw blurRad="38100" dist="38100" dir="2700000" algn="tl">
                    <a:srgbClr val="000000">
                      <a:alpha val="43137"/>
                    </a:srgbClr>
                  </a:outerShdw>
                </a:effectLst>
              </a:rPr>
              <a:t>потерпевший, свидетель, </a:t>
            </a:r>
            <a:r>
              <a:rPr lang="ru-RU" sz="2600" b="1" dirty="0">
                <a:effectLst>
                  <a:outerShdw blurRad="38100" dist="38100" dir="2700000" algn="tl">
                    <a:srgbClr val="000000">
                      <a:alpha val="43137"/>
                    </a:srgbClr>
                  </a:outerShdw>
                </a:effectLst>
              </a:rPr>
              <a:t>их </a:t>
            </a:r>
            <a:r>
              <a:rPr lang="ru-RU" sz="2600" b="1" dirty="0" smtClean="0">
                <a:effectLst>
                  <a:outerShdw blurRad="38100" dist="38100" dir="2700000" algn="tl">
                    <a:srgbClr val="000000">
                      <a:alpha val="43137"/>
                    </a:srgbClr>
                  </a:outerShdw>
                </a:effectLst>
              </a:rPr>
              <a:t>законные представители, понятой.</a:t>
            </a:r>
          </a:p>
          <a:p>
            <a:pPr algn="just"/>
            <a:r>
              <a:rPr lang="ru-RU" sz="2600" b="1" dirty="0" smtClean="0"/>
              <a:t>Основание: </a:t>
            </a:r>
            <a:r>
              <a:rPr lang="ru-RU" sz="2600" b="1" dirty="0" smtClean="0">
                <a:effectLst>
                  <a:outerShdw blurRad="38100" dist="38100" dir="2700000" algn="tl">
                    <a:srgbClr val="000000">
                      <a:alpha val="43137"/>
                    </a:srgbClr>
                  </a:outerShdw>
                </a:effectLst>
              </a:rPr>
              <a:t>статья </a:t>
            </a:r>
            <a:r>
              <a:rPr lang="ru-RU" sz="2600" b="1" dirty="0">
                <a:effectLst>
                  <a:outerShdw blurRad="38100" dist="38100" dir="2700000" algn="tl">
                    <a:srgbClr val="000000">
                      <a:alpha val="43137"/>
                    </a:srgbClr>
                  </a:outerShdw>
                </a:effectLst>
              </a:rPr>
              <a:t>170 Трудового кодекса РФ. </a:t>
            </a:r>
            <a:endParaRPr lang="ru-RU" sz="2600" b="1" dirty="0" smtClean="0">
              <a:effectLst>
                <a:outerShdw blurRad="38100" dist="38100" dir="2700000" algn="tl">
                  <a:srgbClr val="000000">
                    <a:alpha val="43137"/>
                  </a:srgbClr>
                </a:outerShdw>
              </a:effectLst>
            </a:endParaRPr>
          </a:p>
          <a:p>
            <a:pPr algn="just"/>
            <a:r>
              <a:rPr lang="ru-RU" sz="2300" dirty="0" smtClean="0"/>
              <a:t>Работодатель </a:t>
            </a:r>
            <a:r>
              <a:rPr lang="ru-RU" sz="2300" dirty="0"/>
              <a:t>обязан освобождать работника от работы с сохранением за ним места работы (должности) на время исполнения им государственных </a:t>
            </a:r>
            <a:r>
              <a:rPr lang="ru-RU" sz="2300" dirty="0" smtClean="0"/>
              <a:t>обязанностей </a:t>
            </a:r>
            <a:r>
              <a:rPr lang="ru-RU" sz="2300" dirty="0"/>
              <a:t>в случаях, если </a:t>
            </a:r>
            <a:r>
              <a:rPr lang="ru-RU" sz="2300" dirty="0" smtClean="0"/>
              <a:t>… </a:t>
            </a:r>
            <a:r>
              <a:rPr lang="ru-RU" sz="2300" dirty="0"/>
              <a:t>эти обязанности должны исполняться в рабочее время. Государственный орган </a:t>
            </a:r>
            <a:r>
              <a:rPr lang="ru-RU" sz="2300" dirty="0" smtClean="0"/>
              <a:t>… выплачивает </a:t>
            </a:r>
            <a:r>
              <a:rPr lang="ru-RU" sz="2300" dirty="0"/>
              <a:t>работнику за время исполнения </a:t>
            </a:r>
            <a:r>
              <a:rPr lang="ru-RU" sz="2300" dirty="0" smtClean="0"/>
              <a:t>государственных обязанностей </a:t>
            </a:r>
            <a:r>
              <a:rPr lang="ru-RU" sz="2300" dirty="0"/>
              <a:t>компенсацию </a:t>
            </a:r>
            <a:r>
              <a:rPr lang="ru-RU" sz="2300" dirty="0" smtClean="0"/>
              <a:t>…</a:t>
            </a:r>
          </a:p>
          <a:p>
            <a:pPr algn="just"/>
            <a:r>
              <a:rPr lang="ru-RU" sz="2300" dirty="0" smtClean="0">
                <a:latin typeface="Arial Black" panose="020B0A04020102020204" pitchFamily="34" charset="0"/>
              </a:rPr>
              <a:t>Размер: пункты 32, 34 Положения № 1240.</a:t>
            </a:r>
            <a:endParaRPr lang="ru-RU" sz="2300" dirty="0">
              <a:latin typeface="Arial Black" panose="020B0A04020102020204" pitchFamily="34" charset="0"/>
            </a:endParaRPr>
          </a:p>
          <a:p>
            <a:endParaRPr lang="ru-RU"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14</a:t>
            </a:fld>
            <a:endParaRPr lang="ru-RU">
              <a:solidFill>
                <a:srgbClr val="04617B">
                  <a:shade val="90000"/>
                </a:srgbClr>
              </a:solidFill>
            </a:endParaRPr>
          </a:p>
        </p:txBody>
      </p:sp>
    </p:spTree>
    <p:extLst>
      <p:ext uri="{BB962C8B-B14F-4D97-AF65-F5344CB8AC3E}">
        <p14:creationId xmlns:p14="http://schemas.microsoft.com/office/powerpoint/2010/main" val="224251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404664"/>
            <a:ext cx="9144000" cy="1143000"/>
          </a:xfrm>
        </p:spPr>
        <p:txBody>
          <a:bodyPr>
            <a:noAutofit/>
          </a:bodyPr>
          <a:lstStyle/>
          <a:p>
            <a:pPr algn="ctr"/>
            <a:r>
              <a:rPr lang="ru-RU" sz="2800" b="1" dirty="0">
                <a:solidFill>
                  <a:srgbClr val="FF0000"/>
                </a:solidFill>
              </a:rPr>
              <a:t>суммы, выплачиваемые не имеющим постоянной заработной платы потерпевшему, свидетелю, их законным представителям, понятым за отвлечение их от обычных занятий</a:t>
            </a:r>
          </a:p>
        </p:txBody>
      </p:sp>
      <p:sp>
        <p:nvSpPr>
          <p:cNvPr id="2" name="Объект 1"/>
          <p:cNvSpPr>
            <a:spLocks noGrp="1"/>
          </p:cNvSpPr>
          <p:nvPr>
            <p:ph idx="1"/>
          </p:nvPr>
        </p:nvSpPr>
        <p:spPr>
          <a:xfrm>
            <a:off x="0" y="1772816"/>
            <a:ext cx="9144000" cy="5085184"/>
          </a:xfrm>
        </p:spPr>
        <p:txBody>
          <a:bodyPr>
            <a:noAutofit/>
          </a:bodyPr>
          <a:lstStyle/>
          <a:p>
            <a:pPr marL="0" indent="0" algn="just">
              <a:buNone/>
            </a:pPr>
            <a:endParaRPr lang="ru-RU" sz="2400" b="1" dirty="0" smtClean="0"/>
          </a:p>
          <a:p>
            <a:pPr marL="0" indent="0" algn="just">
              <a:buNone/>
            </a:pPr>
            <a:r>
              <a:rPr lang="ru-RU" sz="2000" dirty="0" smtClean="0">
                <a:latin typeface="Arial Black" panose="020B0A04020102020204" pitchFamily="34" charset="0"/>
              </a:rPr>
              <a:t>Пункты 19, 34  Положения </a:t>
            </a:r>
            <a:r>
              <a:rPr lang="ru-RU" sz="2000" dirty="0" smtClean="0">
                <a:latin typeface="Arial Black" panose="020B0A04020102020204" pitchFamily="34" charset="0"/>
              </a:rPr>
              <a:t>№ </a:t>
            </a:r>
            <a:r>
              <a:rPr lang="ru-RU" sz="2000" dirty="0" smtClean="0">
                <a:latin typeface="Arial Black" panose="020B0A04020102020204" pitchFamily="34" charset="0"/>
              </a:rPr>
              <a:t>1240 </a:t>
            </a:r>
            <a:endParaRPr lang="ru-RU" sz="2000" dirty="0">
              <a:latin typeface="Arial Black" panose="020B0A04020102020204" pitchFamily="34" charset="0"/>
            </a:endParaRPr>
          </a:p>
          <a:p>
            <a:pPr marL="0" indent="0" algn="just">
              <a:buNone/>
            </a:pPr>
            <a:endParaRPr lang="ru-RU" sz="2000" b="1" dirty="0" smtClean="0">
              <a:latin typeface="Arial Black" panose="020B0A04020102020204" pitchFamily="34" charset="0"/>
            </a:endParaRPr>
          </a:p>
          <a:p>
            <a:pPr marL="0" indent="0" algn="just">
              <a:buNone/>
            </a:pPr>
            <a:r>
              <a:rPr lang="ru-RU" sz="2800" b="1" dirty="0" smtClean="0">
                <a:latin typeface="Arial Black" panose="020B0A04020102020204" pitchFamily="34" charset="0"/>
              </a:rPr>
              <a:t>Размер возмещаемых сумм определяется путем д</a:t>
            </a:r>
            <a:r>
              <a:rPr lang="ru-RU" sz="2800" b="1" dirty="0" smtClean="0">
                <a:latin typeface="Arial Black" panose="020B0A04020102020204" pitchFamily="34" charset="0"/>
              </a:rPr>
              <a:t>еления </a:t>
            </a:r>
            <a:r>
              <a:rPr lang="ru-RU" sz="2800" b="1" dirty="0" smtClean="0">
                <a:latin typeface="Arial Black" panose="020B0A04020102020204" pitchFamily="34" charset="0"/>
              </a:rPr>
              <a:t>5108 рублей на количество рабочих дней в месяце, в котором лица принимали участие в производстве по уголовному делу (с 2015 года). </a:t>
            </a:r>
          </a:p>
          <a:p>
            <a:pPr marL="0" indent="0" algn="just">
              <a:buNone/>
            </a:pPr>
            <a:endParaRPr lang="ru-RU" sz="2400" dirty="0" smtClean="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15</a:t>
            </a:fld>
            <a:endParaRPr lang="ru-RU">
              <a:solidFill>
                <a:srgbClr val="04617B">
                  <a:shade val="90000"/>
                </a:srgbClr>
              </a:solidFill>
            </a:endParaRPr>
          </a:p>
        </p:txBody>
      </p:sp>
    </p:spTree>
    <p:extLst>
      <p:ext uri="{BB962C8B-B14F-4D97-AF65-F5344CB8AC3E}">
        <p14:creationId xmlns:p14="http://schemas.microsoft.com/office/powerpoint/2010/main" val="1767472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500" b="1" dirty="0" smtClean="0">
                <a:solidFill>
                  <a:srgbClr val="FF3300"/>
                </a:solidFill>
              </a:rPr>
              <a:t>Общие Процессуальные издержки </a:t>
            </a:r>
            <a:r>
              <a:rPr lang="ru-RU" sz="3500" b="1" dirty="0" smtClean="0">
                <a:solidFill>
                  <a:srgbClr val="FF3300"/>
                </a:solidFill>
              </a:rPr>
              <a:t>– представители (1)</a:t>
            </a:r>
            <a:endParaRPr lang="ru-RU" sz="3500" dirty="0">
              <a:solidFill>
                <a:srgbClr val="FF3300"/>
              </a:solidFill>
            </a:endParaRPr>
          </a:p>
        </p:txBody>
      </p:sp>
      <p:sp>
        <p:nvSpPr>
          <p:cNvPr id="3" name="Объект 2"/>
          <p:cNvSpPr>
            <a:spLocks noGrp="1"/>
          </p:cNvSpPr>
          <p:nvPr>
            <p:ph idx="1"/>
          </p:nvPr>
        </p:nvSpPr>
        <p:spPr>
          <a:xfrm>
            <a:off x="35496" y="1412776"/>
            <a:ext cx="8784976" cy="5184576"/>
          </a:xfrm>
        </p:spPr>
        <p:txBody>
          <a:bodyPr>
            <a:noAutofit/>
          </a:bodyPr>
          <a:lstStyle/>
          <a:p>
            <a:pPr algn="just"/>
            <a:r>
              <a:rPr lang="ru-RU" sz="2400" b="1" dirty="0" smtClean="0">
                <a:latin typeface="Arial Black" panose="020B0A04020102020204" pitchFamily="34" charset="0"/>
              </a:rPr>
              <a:t>Суммы, выплачиваемые потерпевшему на покрытие расходов, связанных с выплатой вознаграждения </a:t>
            </a:r>
            <a:r>
              <a:rPr lang="ru-RU" sz="2400" b="1" dirty="0" smtClean="0">
                <a:effectLst>
                  <a:outerShdw blurRad="38100" dist="38100" dir="2700000" algn="tl">
                    <a:srgbClr val="000000">
                      <a:alpha val="43137"/>
                    </a:srgbClr>
                  </a:outerShdw>
                </a:effectLst>
                <a:latin typeface="Arial Black" panose="020B0A04020102020204" pitchFamily="34" charset="0"/>
              </a:rPr>
              <a:t>представителю</a:t>
            </a:r>
            <a:r>
              <a:rPr lang="ru-RU" sz="2400" b="1" dirty="0" smtClean="0">
                <a:latin typeface="Arial Black" panose="020B0A04020102020204" pitchFamily="34" charset="0"/>
              </a:rPr>
              <a:t> потерпевшего</a:t>
            </a:r>
          </a:p>
          <a:p>
            <a:pPr algn="just"/>
            <a:r>
              <a:rPr lang="ru-RU" sz="2000" dirty="0" smtClean="0">
                <a:latin typeface="Arial Black" panose="020B0A04020102020204" pitchFamily="34" charset="0"/>
              </a:rPr>
              <a:t>(</a:t>
            </a:r>
            <a:r>
              <a:rPr lang="ru-RU" sz="2000" b="1" dirty="0" smtClean="0">
                <a:latin typeface="Arial Black" panose="020B0A04020102020204" pitchFamily="34" charset="0"/>
              </a:rPr>
              <a:t>Федеральным закон от 28.12.2013 № 432-ФЗ </a:t>
            </a:r>
            <a:br>
              <a:rPr lang="ru-RU" sz="2000" b="1" dirty="0" smtClean="0">
                <a:latin typeface="Arial Black" panose="020B0A04020102020204" pitchFamily="34" charset="0"/>
              </a:rPr>
            </a:br>
            <a:r>
              <a:rPr lang="ru-RU" sz="2000" b="1" dirty="0" smtClean="0">
                <a:latin typeface="Arial Black" panose="020B0A04020102020204" pitchFamily="34" charset="0"/>
              </a:rPr>
              <a:t>«О внесении изменений в отдельные законодательные акты Российской Федерации в целях совершенствования прав потерпевших в уголовном судопроизводстве»)</a:t>
            </a:r>
          </a:p>
          <a:p>
            <a:pPr algn="just"/>
            <a:r>
              <a:rPr lang="ru-RU" sz="2400" b="1" dirty="0" smtClean="0">
                <a:latin typeface="Arial Black" panose="020B0A04020102020204" pitchFamily="34" charset="0"/>
              </a:rPr>
              <a:t>Расходы на оплату услуг </a:t>
            </a:r>
            <a:r>
              <a:rPr lang="ru-RU" sz="2400" b="1" dirty="0" smtClean="0">
                <a:effectLst>
                  <a:outerShdw blurRad="38100" dist="38100" dir="2700000" algn="tl">
                    <a:srgbClr val="000000">
                      <a:alpha val="43137"/>
                    </a:srgbClr>
                  </a:outerShdw>
                </a:effectLst>
                <a:latin typeface="Arial Black" panose="020B0A04020102020204" pitchFamily="34" charset="0"/>
              </a:rPr>
              <a:t>представителей</a:t>
            </a:r>
            <a:r>
              <a:rPr lang="ru-RU" sz="2400" b="1" dirty="0" smtClean="0">
                <a:latin typeface="Arial Black" panose="020B0A04020102020204" pitchFamily="34" charset="0"/>
              </a:rPr>
              <a:t> (ГПК, КАС)</a:t>
            </a:r>
          </a:p>
          <a:p>
            <a:pPr algn="just"/>
            <a:r>
              <a:rPr lang="ru-RU" sz="2400" b="1" dirty="0" smtClean="0">
                <a:latin typeface="Arial Black" panose="020B0A04020102020204" pitchFamily="34" charset="0"/>
              </a:rPr>
              <a:t>Расходы на оплату услуг адвокатов и иных лиц, оказывающих юридическую помощь </a:t>
            </a:r>
            <a:r>
              <a:rPr lang="ru-RU" sz="2400" b="1" dirty="0" smtClean="0">
                <a:effectLst>
                  <a:outerShdw blurRad="38100" dist="38100" dir="2700000" algn="tl">
                    <a:srgbClr val="000000">
                      <a:alpha val="43137"/>
                    </a:srgbClr>
                  </a:outerShdw>
                </a:effectLst>
                <a:latin typeface="Arial Black" panose="020B0A04020102020204" pitchFamily="34" charset="0"/>
              </a:rPr>
              <a:t>(представителей) </a:t>
            </a:r>
            <a:r>
              <a:rPr lang="ru-RU" sz="2400" b="1" dirty="0" smtClean="0">
                <a:latin typeface="Arial Black" panose="020B0A04020102020204" pitchFamily="34" charset="0"/>
              </a:rPr>
              <a:t>(АПК)</a:t>
            </a:r>
            <a:endParaRPr lang="ru-RU" sz="2400" b="1" dirty="0">
              <a:latin typeface="Arial Black" panose="020B0A04020102020204" pitchFamily="34" charset="0"/>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16</a:t>
            </a:fld>
            <a:endParaRPr lang="ru-RU">
              <a:solidFill>
                <a:srgbClr val="04617B">
                  <a:shade val="90000"/>
                </a:srgbClr>
              </a:solidFill>
            </a:endParaRPr>
          </a:p>
        </p:txBody>
      </p:sp>
    </p:spTree>
    <p:extLst>
      <p:ext uri="{BB962C8B-B14F-4D97-AF65-F5344CB8AC3E}">
        <p14:creationId xmlns:p14="http://schemas.microsoft.com/office/powerpoint/2010/main" val="1910080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686800" cy="838200"/>
          </a:xfrm>
        </p:spPr>
        <p:txBody>
          <a:bodyPr>
            <a:noAutofit/>
          </a:bodyPr>
          <a:lstStyle/>
          <a:p>
            <a:pPr algn="ctr"/>
            <a:r>
              <a:rPr lang="ru-RU" sz="3500" b="1" dirty="0" smtClean="0">
                <a:solidFill>
                  <a:srgbClr val="FF3300"/>
                </a:solidFill>
              </a:rPr>
              <a:t>Общие Процессуальные издержки </a:t>
            </a:r>
            <a:r>
              <a:rPr lang="ru-RU" sz="3500" b="1" dirty="0" smtClean="0">
                <a:solidFill>
                  <a:srgbClr val="FF3300"/>
                </a:solidFill>
              </a:rPr>
              <a:t>– представители (2)</a:t>
            </a:r>
            <a:endParaRPr lang="ru-RU" sz="3500" dirty="0">
              <a:solidFill>
                <a:srgbClr val="FF3300"/>
              </a:solidFill>
            </a:endParaRPr>
          </a:p>
        </p:txBody>
      </p:sp>
      <p:sp>
        <p:nvSpPr>
          <p:cNvPr id="3" name="Объект 2"/>
          <p:cNvSpPr>
            <a:spLocks noGrp="1"/>
          </p:cNvSpPr>
          <p:nvPr>
            <p:ph idx="1"/>
          </p:nvPr>
        </p:nvSpPr>
        <p:spPr>
          <a:xfrm>
            <a:off x="28599" y="1052736"/>
            <a:ext cx="9108504" cy="5184576"/>
          </a:xfrm>
        </p:spPr>
        <p:txBody>
          <a:bodyPr>
            <a:noAutofit/>
          </a:bodyPr>
          <a:lstStyle/>
          <a:p>
            <a:pPr marL="0" lvl="0" indent="0" algn="just">
              <a:spcBef>
                <a:spcPts val="600"/>
              </a:spcBef>
              <a:buClr>
                <a:srgbClr val="94C600"/>
              </a:buClr>
              <a:buNone/>
            </a:pPr>
            <a:r>
              <a:rPr lang="ru-RU" sz="2400" b="1" dirty="0">
                <a:latin typeface="Arial Black" panose="020B0A04020102020204" pitchFamily="34" charset="0"/>
              </a:rPr>
              <a:t>«в разумных пределах» </a:t>
            </a:r>
            <a:r>
              <a:rPr lang="ru-RU" sz="2400" b="1" dirty="0" smtClean="0">
                <a:latin typeface="Arial Black" panose="020B0A04020102020204" pitchFamily="34" charset="0"/>
              </a:rPr>
              <a:t> - ст. 100 ГПК, ст. 112 КАС, ст. 110 АПК</a:t>
            </a:r>
          </a:p>
          <a:p>
            <a:pPr marL="0" lvl="0" indent="0" algn="just">
              <a:spcBef>
                <a:spcPts val="600"/>
              </a:spcBef>
              <a:buClr>
                <a:srgbClr val="94C600"/>
              </a:buClr>
              <a:buNone/>
            </a:pPr>
            <a:r>
              <a:rPr lang="ru-RU" sz="2400" b="1" dirty="0" smtClean="0">
                <a:solidFill>
                  <a:srgbClr val="3E3D2D"/>
                </a:solidFill>
                <a:latin typeface="Arial Black" panose="020B0A04020102020204" pitchFamily="34" charset="0"/>
              </a:rPr>
              <a:t>Пункт </a:t>
            </a:r>
            <a:r>
              <a:rPr lang="ru-RU" sz="2400" b="1" dirty="0">
                <a:solidFill>
                  <a:srgbClr val="3E3D2D"/>
                </a:solidFill>
                <a:latin typeface="Arial Black" panose="020B0A04020102020204" pitchFamily="34" charset="0"/>
              </a:rPr>
              <a:t>13 постановления Пленума Верховного Суда Российской Федерации от 21.01.2016 № </a:t>
            </a:r>
            <a:r>
              <a:rPr lang="ru-RU" sz="2400" b="1" dirty="0" smtClean="0">
                <a:solidFill>
                  <a:srgbClr val="3E3D2D"/>
                </a:solidFill>
                <a:latin typeface="Arial Black" panose="020B0A04020102020204" pitchFamily="34" charset="0"/>
              </a:rPr>
              <a:t>1:</a:t>
            </a:r>
            <a:endParaRPr lang="ru-RU" sz="2400" b="1" dirty="0">
              <a:solidFill>
                <a:srgbClr val="3E3D2D"/>
              </a:solidFill>
              <a:latin typeface="Arial Black" panose="020B0A04020102020204" pitchFamily="34" charset="0"/>
            </a:endParaRPr>
          </a:p>
          <a:p>
            <a:pPr marL="0" indent="0" algn="just">
              <a:spcBef>
                <a:spcPts val="600"/>
              </a:spcBef>
              <a:buNone/>
            </a:pPr>
            <a:r>
              <a:rPr lang="ru-RU" sz="2400" b="1" dirty="0" smtClean="0">
                <a:latin typeface="Arial Black" panose="020B0A04020102020204" pitchFamily="34" charset="0"/>
              </a:rPr>
              <a:t>– </a:t>
            </a:r>
            <a:r>
              <a:rPr lang="ru-RU" sz="2400" b="1" dirty="0" smtClean="0">
                <a:latin typeface="Arial Black" panose="020B0A04020102020204" pitchFamily="34" charset="0"/>
              </a:rPr>
              <a:t>разумными следует считать такие расходы на оплату услуг представителя, которые при сравнимых обстоятельствах обычно взимаются за аналогичные услуги. Могут учитываться </a:t>
            </a:r>
          </a:p>
          <a:p>
            <a:pPr algn="just">
              <a:spcBef>
                <a:spcPts val="600"/>
              </a:spcBef>
            </a:pPr>
            <a:r>
              <a:rPr lang="ru-RU" sz="2400" b="1" dirty="0" smtClean="0">
                <a:latin typeface="Arial Black" panose="020B0A04020102020204" pitchFamily="34" charset="0"/>
              </a:rPr>
              <a:t>объем заявленных требований, </a:t>
            </a:r>
          </a:p>
          <a:p>
            <a:pPr algn="just">
              <a:spcBef>
                <a:spcPts val="600"/>
              </a:spcBef>
            </a:pPr>
            <a:r>
              <a:rPr lang="ru-RU" sz="2400" b="1" dirty="0" smtClean="0">
                <a:latin typeface="Arial Black" panose="020B0A04020102020204" pitchFamily="34" charset="0"/>
              </a:rPr>
              <a:t>цена иска, </a:t>
            </a:r>
          </a:p>
          <a:p>
            <a:pPr algn="just">
              <a:spcBef>
                <a:spcPts val="600"/>
              </a:spcBef>
            </a:pPr>
            <a:r>
              <a:rPr lang="ru-RU" sz="2400" b="1" dirty="0" smtClean="0">
                <a:latin typeface="Arial Black" panose="020B0A04020102020204" pitchFamily="34" charset="0"/>
              </a:rPr>
              <a:t>сложность дела, </a:t>
            </a:r>
          </a:p>
          <a:p>
            <a:pPr algn="just">
              <a:spcBef>
                <a:spcPts val="600"/>
              </a:spcBef>
            </a:pPr>
            <a:r>
              <a:rPr lang="ru-RU" sz="2400" b="1" dirty="0" smtClean="0">
                <a:latin typeface="Arial Black" panose="020B0A04020102020204" pitchFamily="34" charset="0"/>
              </a:rPr>
              <a:t>объем оказанных представителем услуг, </a:t>
            </a: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17</a:t>
            </a:fld>
            <a:endParaRPr lang="ru-RU">
              <a:solidFill>
                <a:srgbClr val="04617B">
                  <a:shade val="90000"/>
                </a:srgbClr>
              </a:solidFill>
            </a:endParaRPr>
          </a:p>
        </p:txBody>
      </p:sp>
    </p:spTree>
    <p:extLst>
      <p:ext uri="{BB962C8B-B14F-4D97-AF65-F5344CB8AC3E}">
        <p14:creationId xmlns:p14="http://schemas.microsoft.com/office/powerpoint/2010/main" val="3931554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686800" cy="838200"/>
          </a:xfrm>
        </p:spPr>
        <p:txBody>
          <a:bodyPr>
            <a:noAutofit/>
          </a:bodyPr>
          <a:lstStyle/>
          <a:p>
            <a:pPr algn="ctr"/>
            <a:r>
              <a:rPr lang="ru-RU" sz="3500" b="1" dirty="0" smtClean="0">
                <a:solidFill>
                  <a:srgbClr val="FF3300"/>
                </a:solidFill>
              </a:rPr>
              <a:t>Общие Процессуальные издержки – </a:t>
            </a:r>
            <a:r>
              <a:rPr lang="ru-RU" sz="3500" b="1" dirty="0" smtClean="0">
                <a:solidFill>
                  <a:srgbClr val="FF3300"/>
                </a:solidFill>
              </a:rPr>
              <a:t>представители (3)</a:t>
            </a:r>
            <a:endParaRPr lang="ru-RU" sz="3500" dirty="0">
              <a:solidFill>
                <a:srgbClr val="FF3300"/>
              </a:solidFill>
            </a:endParaRPr>
          </a:p>
        </p:txBody>
      </p:sp>
      <p:sp>
        <p:nvSpPr>
          <p:cNvPr id="3" name="Объект 2"/>
          <p:cNvSpPr>
            <a:spLocks noGrp="1"/>
          </p:cNvSpPr>
          <p:nvPr>
            <p:ph idx="1"/>
          </p:nvPr>
        </p:nvSpPr>
        <p:spPr>
          <a:xfrm>
            <a:off x="107504" y="2060848"/>
            <a:ext cx="8712968" cy="4392488"/>
          </a:xfrm>
        </p:spPr>
        <p:txBody>
          <a:bodyPr>
            <a:noAutofit/>
          </a:bodyPr>
          <a:lstStyle/>
          <a:p>
            <a:pPr lvl="0" algn="just">
              <a:buClr>
                <a:srgbClr val="94C600"/>
              </a:buClr>
            </a:pPr>
            <a:r>
              <a:rPr lang="ru-RU" sz="2400" b="1" dirty="0">
                <a:solidFill>
                  <a:srgbClr val="3E3D2D"/>
                </a:solidFill>
                <a:latin typeface="Arial Black" panose="020B0A04020102020204" pitchFamily="34" charset="0"/>
              </a:rPr>
              <a:t>время, необходимое на подготовку им процессуальных документов, </a:t>
            </a:r>
          </a:p>
          <a:p>
            <a:pPr lvl="0" algn="just">
              <a:buClr>
                <a:srgbClr val="94C600"/>
              </a:buClr>
            </a:pPr>
            <a:r>
              <a:rPr lang="ru-RU" sz="2400" b="1" dirty="0">
                <a:solidFill>
                  <a:srgbClr val="3E3D2D"/>
                </a:solidFill>
                <a:latin typeface="Arial Black" panose="020B0A04020102020204" pitchFamily="34" charset="0"/>
              </a:rPr>
              <a:t>продолжительность рассмотрения дела и другие обстоятельства. </a:t>
            </a:r>
          </a:p>
          <a:p>
            <a:pPr marL="0" indent="0" algn="just">
              <a:lnSpc>
                <a:spcPct val="150000"/>
              </a:lnSpc>
              <a:buNone/>
            </a:pPr>
            <a:r>
              <a:rPr lang="ru-RU" sz="2400" b="1" dirty="0" smtClean="0">
                <a:latin typeface="Arial Black" panose="020B0A04020102020204" pitchFamily="34" charset="0"/>
              </a:rPr>
              <a:t>Разумность </a:t>
            </a:r>
            <a:r>
              <a:rPr lang="ru-RU" sz="2400" b="1" dirty="0">
                <a:latin typeface="Arial Black" panose="020B0A04020102020204" pitchFamily="34" charset="0"/>
              </a:rPr>
              <a:t>судебных издержек на оплату услуг представителя не может быть обоснована известностью представителя лица, участвующего в </a:t>
            </a:r>
            <a:r>
              <a:rPr lang="ru-RU" sz="2400" b="1" dirty="0" smtClean="0">
                <a:latin typeface="Arial Black" panose="020B0A04020102020204" pitchFamily="34" charset="0"/>
              </a:rPr>
              <a:t>деле</a:t>
            </a:r>
            <a:r>
              <a:rPr lang="ru-RU" sz="2400" b="1" dirty="0">
                <a:latin typeface="Arial Black" panose="020B0A04020102020204" pitchFamily="34" charset="0"/>
              </a:rPr>
              <a:t>.</a:t>
            </a:r>
            <a:endParaRPr lang="ru-RU" sz="2400" b="1" dirty="0" smtClean="0">
              <a:latin typeface="Arial Black" panose="020B0A04020102020204" pitchFamily="34" charset="0"/>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18</a:t>
            </a:fld>
            <a:endParaRPr lang="ru-RU">
              <a:solidFill>
                <a:srgbClr val="04617B">
                  <a:shade val="90000"/>
                </a:srgbClr>
              </a:solidFill>
            </a:endParaRPr>
          </a:p>
        </p:txBody>
      </p:sp>
    </p:spTree>
    <p:extLst>
      <p:ext uri="{BB962C8B-B14F-4D97-AF65-F5344CB8AC3E}">
        <p14:creationId xmlns:p14="http://schemas.microsoft.com/office/powerpoint/2010/main" val="1985191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686800" cy="838200"/>
          </a:xfrm>
        </p:spPr>
        <p:txBody>
          <a:bodyPr>
            <a:noAutofit/>
          </a:bodyPr>
          <a:lstStyle/>
          <a:p>
            <a:pPr algn="ctr"/>
            <a:r>
              <a:rPr lang="ru-RU" sz="3500" b="1" dirty="0" smtClean="0">
                <a:solidFill>
                  <a:srgbClr val="FF3300"/>
                </a:solidFill>
              </a:rPr>
              <a:t>Общие Процессуальные издержки – </a:t>
            </a:r>
            <a:r>
              <a:rPr lang="ru-RU" sz="3500" b="1" dirty="0" smtClean="0">
                <a:solidFill>
                  <a:srgbClr val="FF3300"/>
                </a:solidFill>
              </a:rPr>
              <a:t>представители (4)</a:t>
            </a:r>
            <a:endParaRPr lang="ru-RU" sz="3500" dirty="0">
              <a:solidFill>
                <a:srgbClr val="FF3300"/>
              </a:solidFill>
            </a:endParaRPr>
          </a:p>
        </p:txBody>
      </p:sp>
      <p:sp>
        <p:nvSpPr>
          <p:cNvPr id="3" name="Объект 2"/>
          <p:cNvSpPr>
            <a:spLocks noGrp="1"/>
          </p:cNvSpPr>
          <p:nvPr>
            <p:ph idx="1"/>
          </p:nvPr>
        </p:nvSpPr>
        <p:spPr>
          <a:xfrm>
            <a:off x="18030" y="1124744"/>
            <a:ext cx="9018465" cy="5256584"/>
          </a:xfrm>
        </p:spPr>
        <p:txBody>
          <a:bodyPr>
            <a:noAutofit/>
          </a:bodyPr>
          <a:lstStyle/>
          <a:p>
            <a:pPr marL="0" indent="0" algn="just">
              <a:lnSpc>
                <a:spcPct val="150000"/>
              </a:lnSpc>
              <a:spcBef>
                <a:spcPts val="200"/>
              </a:spcBef>
              <a:buNone/>
            </a:pPr>
            <a:r>
              <a:rPr lang="ru-RU" sz="2400" b="1" dirty="0" smtClean="0">
                <a:latin typeface="Arial Black" panose="020B0A04020102020204" pitchFamily="34" charset="0"/>
              </a:rPr>
              <a:t>1) постановление КС РФ от 13.05.2021 № 18-П (жалоба Юровских Э.Р.),</a:t>
            </a:r>
          </a:p>
          <a:p>
            <a:pPr marL="0" indent="0" algn="just">
              <a:lnSpc>
                <a:spcPct val="150000"/>
              </a:lnSpc>
              <a:spcBef>
                <a:spcPts val="200"/>
              </a:spcBef>
              <a:buNone/>
            </a:pPr>
            <a:r>
              <a:rPr lang="ru-RU" sz="2400" b="1" dirty="0" smtClean="0">
                <a:latin typeface="Arial Black" panose="020B0A04020102020204" pitchFamily="34" charset="0"/>
              </a:rPr>
              <a:t>2) Федеральный закон о внесении изменений в УПК РФ от 11.06.2022 № 181-ФЗ, </a:t>
            </a:r>
          </a:p>
          <a:p>
            <a:pPr marL="0" indent="0" algn="just">
              <a:lnSpc>
                <a:spcPct val="150000"/>
              </a:lnSpc>
              <a:spcBef>
                <a:spcPts val="200"/>
              </a:spcBef>
              <a:buNone/>
            </a:pPr>
            <a:r>
              <a:rPr lang="ru-RU" sz="2400" b="1" dirty="0" smtClean="0">
                <a:latin typeface="Arial Black" panose="020B0A04020102020204" pitchFamily="34" charset="0"/>
              </a:rPr>
              <a:t>3) постановление Правительства РФ от 18.10.2022 № 1858 о внесении изменений в </a:t>
            </a:r>
            <a:br>
              <a:rPr lang="ru-RU" sz="2400" b="1" dirty="0" smtClean="0">
                <a:latin typeface="Arial Black" panose="020B0A04020102020204" pitchFamily="34" charset="0"/>
              </a:rPr>
            </a:br>
            <a:r>
              <a:rPr lang="ru-RU" sz="2400" b="1" dirty="0" smtClean="0">
                <a:latin typeface="Arial Black" panose="020B0A04020102020204" pitchFamily="34" charset="0"/>
              </a:rPr>
              <a:t>Положение № 1240.</a:t>
            </a:r>
          </a:p>
          <a:p>
            <a:pPr marL="0" indent="0" algn="just">
              <a:lnSpc>
                <a:spcPct val="150000"/>
              </a:lnSpc>
              <a:spcBef>
                <a:spcPts val="200"/>
              </a:spcBef>
              <a:buNone/>
            </a:pPr>
            <a:r>
              <a:rPr lang="ru-RU" sz="2400" b="1" dirty="0" smtClean="0">
                <a:latin typeface="Arial Black" panose="020B0A04020102020204" pitchFamily="34" charset="0"/>
              </a:rPr>
              <a:t>Порядок обжалования и размеры </a:t>
            </a:r>
            <a:r>
              <a:rPr lang="ru-RU" sz="2400" b="1" dirty="0" err="1" smtClean="0">
                <a:latin typeface="Arial Black" panose="020B0A04020102020204" pitchFamily="34" charset="0"/>
              </a:rPr>
              <a:t>вознаг-раждения</a:t>
            </a:r>
            <a:r>
              <a:rPr lang="ru-RU" sz="2400" b="1" dirty="0" smtClean="0">
                <a:latin typeface="Arial Black" panose="020B0A04020102020204" pitchFamily="34" charset="0"/>
              </a:rPr>
              <a:t> представителя потерпевшего в ходе досудебного производства по делу. </a:t>
            </a:r>
            <a:endParaRPr lang="ru-RU" sz="2400" b="1" dirty="0">
              <a:latin typeface="Arial Black" panose="020B0A04020102020204" pitchFamily="34" charset="0"/>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19</a:t>
            </a:fld>
            <a:endParaRPr lang="ru-RU">
              <a:solidFill>
                <a:srgbClr val="04617B">
                  <a:shade val="90000"/>
                </a:srgbClr>
              </a:solidFill>
            </a:endParaRPr>
          </a:p>
        </p:txBody>
      </p:sp>
    </p:spTree>
    <p:extLst>
      <p:ext uri="{BB962C8B-B14F-4D97-AF65-F5344CB8AC3E}">
        <p14:creationId xmlns:p14="http://schemas.microsoft.com/office/powerpoint/2010/main" val="232360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938" y="476672"/>
            <a:ext cx="7772400" cy="2880320"/>
          </a:xfrm>
        </p:spPr>
        <p:txBody>
          <a:bodyPr>
            <a:normAutofit/>
          </a:bodyPr>
          <a:lstStyle/>
          <a:p>
            <a:r>
              <a:rPr lang="ru-RU" sz="5400" b="1" dirty="0" smtClean="0">
                <a:solidFill>
                  <a:srgbClr val="FF0000"/>
                </a:solidFill>
              </a:rPr>
              <a:t>Нормативные</a:t>
            </a:r>
            <a:br>
              <a:rPr lang="ru-RU" sz="5400" b="1" dirty="0" smtClean="0">
                <a:solidFill>
                  <a:srgbClr val="FF0000"/>
                </a:solidFill>
              </a:rPr>
            </a:br>
            <a:r>
              <a:rPr lang="ru-RU" sz="5400" b="1" dirty="0" smtClean="0">
                <a:solidFill>
                  <a:srgbClr val="FF0000"/>
                </a:solidFill>
              </a:rPr>
              <a:t>правовые </a:t>
            </a:r>
            <a:br>
              <a:rPr lang="ru-RU" sz="5400" b="1" dirty="0" smtClean="0">
                <a:solidFill>
                  <a:srgbClr val="FF0000"/>
                </a:solidFill>
              </a:rPr>
            </a:br>
            <a:r>
              <a:rPr lang="ru-RU" sz="5400" b="1" dirty="0" smtClean="0">
                <a:solidFill>
                  <a:srgbClr val="FF0000"/>
                </a:solidFill>
              </a:rPr>
              <a:t>акты</a:t>
            </a:r>
            <a:endParaRPr lang="ru-RU" sz="5400" b="1" dirty="0">
              <a:solidFill>
                <a:srgbClr val="FF0000"/>
              </a:solidFill>
            </a:endParaRPr>
          </a:p>
        </p:txBody>
      </p:sp>
      <p:sp>
        <p:nvSpPr>
          <p:cNvPr id="3" name="Подзаголовок 2"/>
          <p:cNvSpPr>
            <a:spLocks noGrp="1"/>
          </p:cNvSpPr>
          <p:nvPr>
            <p:ph type="subTitle" idx="1"/>
          </p:nvPr>
        </p:nvSpPr>
        <p:spPr>
          <a:xfrm>
            <a:off x="1403648" y="4077072"/>
            <a:ext cx="7740352" cy="2376264"/>
          </a:xfrm>
        </p:spPr>
        <p:txBody>
          <a:bodyPr>
            <a:normAutofit/>
          </a:bodyPr>
          <a:lstStyle/>
          <a:p>
            <a:r>
              <a:rPr lang="ru-RU" sz="5400" b="1" cap="all" dirty="0" smtClean="0">
                <a:solidFill>
                  <a:srgbClr val="FF0000"/>
                </a:solidFill>
                <a:effectLst>
                  <a:reflection blurRad="12700" stA="48000" endA="300" endPos="55000" dir="5400000" sy="-90000" algn="bl" rotWithShape="0"/>
                </a:effectLst>
                <a:latin typeface="Franklin Gothic Medium"/>
              </a:rPr>
              <a:t>И судебная практика</a:t>
            </a:r>
            <a:endParaRPr lang="ru-RU" sz="5400" b="1" dirty="0">
              <a:solidFill>
                <a:schemeClr val="tx1"/>
              </a:solidFill>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DBF5F9">
                    <a:shade val="90000"/>
                  </a:srgbClr>
                </a:solidFill>
              </a:rPr>
              <a:pPr/>
              <a:t>2</a:t>
            </a:fld>
            <a:endParaRPr lang="ru-RU">
              <a:solidFill>
                <a:srgbClr val="DBF5F9">
                  <a:shade val="90000"/>
                </a:srgbClr>
              </a:solidFill>
            </a:endParaRPr>
          </a:p>
        </p:txBody>
      </p:sp>
      <p:pic>
        <p:nvPicPr>
          <p:cNvPr id="1028" name="Picture 4" descr="https://oir.mobi/uploads/posts/2020-01/thumbs/1578160777_9-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000" y="2420887"/>
            <a:ext cx="3011158" cy="22583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02.fotocdn.net/s110/8a733ada86a98f66/gallery_m/24376236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38" y="3228162"/>
            <a:ext cx="2764061" cy="20730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https://img.desktopwallpapers.ru/3d/pics/wide/1920x1200/b7c2e3e04ed6fc072f794f141deca07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8" name="Picture 14" descr="https://i.artfile.ru/1920x1200_859869_%5bwww.ArtFile.ru%5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251647"/>
            <a:ext cx="3528392" cy="220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56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86800" cy="838200"/>
          </a:xfrm>
        </p:spPr>
        <p:txBody>
          <a:bodyPr>
            <a:normAutofit fontScale="90000"/>
          </a:bodyPr>
          <a:lstStyle/>
          <a:p>
            <a:pPr algn="ctr"/>
            <a:r>
              <a:rPr lang="ru-RU" sz="3600" b="1" dirty="0" smtClean="0">
                <a:solidFill>
                  <a:srgbClr val="FF3300"/>
                </a:solidFill>
              </a:rPr>
              <a:t>Общие Процессуальные издержки – вознаграждение эксперта, переводчика, специалиста</a:t>
            </a:r>
            <a:endParaRPr lang="ru-RU" sz="3600" dirty="0">
              <a:solidFill>
                <a:srgbClr val="FF3300"/>
              </a:solidFill>
            </a:endParaRPr>
          </a:p>
        </p:txBody>
      </p:sp>
      <p:sp>
        <p:nvSpPr>
          <p:cNvPr id="3" name="Объект 2"/>
          <p:cNvSpPr>
            <a:spLocks noGrp="1"/>
          </p:cNvSpPr>
          <p:nvPr>
            <p:ph idx="1"/>
          </p:nvPr>
        </p:nvSpPr>
        <p:spPr>
          <a:xfrm>
            <a:off x="35496" y="1412776"/>
            <a:ext cx="9108504" cy="5256584"/>
          </a:xfrm>
        </p:spPr>
        <p:txBody>
          <a:bodyPr>
            <a:normAutofit/>
          </a:bodyPr>
          <a:lstStyle/>
          <a:p>
            <a:r>
              <a:rPr lang="ru-RU" sz="2800" b="1" dirty="0" smtClean="0">
                <a:effectLst>
                  <a:outerShdw blurRad="38100" dist="38100" dir="2700000" algn="tl">
                    <a:srgbClr val="000000">
                      <a:alpha val="43137"/>
                    </a:srgbClr>
                  </a:outerShdw>
                </a:effectLst>
                <a:latin typeface="Arial Black" panose="020B0A04020102020204" pitchFamily="34" charset="0"/>
              </a:rPr>
              <a:t>Вознаграждение эксперта, переводчика, специалиста </a:t>
            </a:r>
            <a:r>
              <a:rPr lang="ru-RU" sz="2800" b="1" dirty="0" smtClean="0">
                <a:latin typeface="Arial Black" panose="020B0A04020102020204" pitchFamily="34" charset="0"/>
              </a:rPr>
              <a:t>(УПК, ГПК, КАС, АПК) – если работа не входит в круг их служебных обязанностей как работников государственных учреждений.</a:t>
            </a:r>
          </a:p>
          <a:p>
            <a:r>
              <a:rPr lang="ru-RU" sz="2800" b="1" dirty="0" smtClean="0">
                <a:latin typeface="Arial Black" panose="020B0A04020102020204" pitchFamily="34" charset="0"/>
              </a:rPr>
              <a:t>Изменения в ГПК РФ – Федеральный закон от 14.07.2022 № 318-ФЗ.</a:t>
            </a:r>
          </a:p>
          <a:p>
            <a:r>
              <a:rPr lang="ru-RU" sz="2800" b="1" dirty="0" smtClean="0">
                <a:latin typeface="Arial Black" panose="020B0A04020102020204" pitchFamily="34" charset="0"/>
              </a:rPr>
              <a:t>УПК – за исключением случаев, когда обязанности выполнялись в порядке служебного задания.</a:t>
            </a: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20</a:t>
            </a:fld>
            <a:endParaRPr lang="ru-RU">
              <a:solidFill>
                <a:srgbClr val="04617B">
                  <a:shade val="90000"/>
                </a:srgbClr>
              </a:solidFill>
            </a:endParaRPr>
          </a:p>
        </p:txBody>
      </p:sp>
    </p:spTree>
    <p:extLst>
      <p:ext uri="{BB962C8B-B14F-4D97-AF65-F5344CB8AC3E}">
        <p14:creationId xmlns:p14="http://schemas.microsoft.com/office/powerpoint/2010/main" val="98814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86800" cy="838200"/>
          </a:xfrm>
        </p:spPr>
        <p:txBody>
          <a:bodyPr>
            <a:normAutofit fontScale="90000"/>
          </a:bodyPr>
          <a:lstStyle/>
          <a:p>
            <a:pPr algn="ctr"/>
            <a:r>
              <a:rPr lang="ru-RU" sz="3600" b="1" dirty="0" smtClean="0">
                <a:solidFill>
                  <a:srgbClr val="FF3300"/>
                </a:solidFill>
              </a:rPr>
              <a:t>Общие Процессуальные издержки – вознаграждение эксперта</a:t>
            </a:r>
            <a:endParaRPr lang="ru-RU" sz="3600" dirty="0">
              <a:solidFill>
                <a:srgbClr val="FF3300"/>
              </a:solidFill>
            </a:endParaRPr>
          </a:p>
        </p:txBody>
      </p:sp>
      <p:sp>
        <p:nvSpPr>
          <p:cNvPr id="3" name="Объект 2"/>
          <p:cNvSpPr>
            <a:spLocks noGrp="1"/>
          </p:cNvSpPr>
          <p:nvPr>
            <p:ph idx="1"/>
          </p:nvPr>
        </p:nvSpPr>
        <p:spPr>
          <a:xfrm>
            <a:off x="35496" y="1412776"/>
            <a:ext cx="9108504" cy="5256584"/>
          </a:xfrm>
        </p:spPr>
        <p:txBody>
          <a:bodyPr>
            <a:normAutofit lnSpcReduction="10000"/>
          </a:bodyPr>
          <a:lstStyle/>
          <a:p>
            <a:r>
              <a:rPr lang="ru-RU" sz="2800" b="1" dirty="0">
                <a:solidFill>
                  <a:srgbClr val="0070C0"/>
                </a:solidFill>
                <a:latin typeface="Arial Black" panose="020B0A04020102020204" pitchFamily="34" charset="0"/>
              </a:rPr>
              <a:t>Федеральный закон от 31.05.2001 </a:t>
            </a:r>
            <a:r>
              <a:rPr lang="ru-RU" sz="2800" b="1" dirty="0" smtClean="0">
                <a:solidFill>
                  <a:srgbClr val="0070C0"/>
                </a:solidFill>
                <a:latin typeface="Arial Black" panose="020B0A04020102020204" pitchFamily="34" charset="0"/>
              </a:rPr>
              <a:t/>
            </a:r>
            <a:br>
              <a:rPr lang="ru-RU" sz="2800" b="1" dirty="0" smtClean="0">
                <a:solidFill>
                  <a:srgbClr val="0070C0"/>
                </a:solidFill>
                <a:latin typeface="Arial Black" panose="020B0A04020102020204" pitchFamily="34" charset="0"/>
              </a:rPr>
            </a:br>
            <a:r>
              <a:rPr lang="ru-RU" sz="2800" b="1" dirty="0" smtClean="0">
                <a:solidFill>
                  <a:srgbClr val="0070C0"/>
                </a:solidFill>
                <a:latin typeface="Arial Black" panose="020B0A04020102020204" pitchFamily="34" charset="0"/>
              </a:rPr>
              <a:t>№ 73-ФЗ «О </a:t>
            </a:r>
            <a:r>
              <a:rPr lang="ru-RU" sz="2800" b="1" dirty="0">
                <a:solidFill>
                  <a:srgbClr val="0070C0"/>
                </a:solidFill>
                <a:latin typeface="Arial Black" panose="020B0A04020102020204" pitchFamily="34" charset="0"/>
              </a:rPr>
              <a:t>государственной судебно-экспертной деятельности в Российской </a:t>
            </a:r>
            <a:r>
              <a:rPr lang="ru-RU" sz="2800" b="1" dirty="0" smtClean="0">
                <a:solidFill>
                  <a:srgbClr val="0070C0"/>
                </a:solidFill>
                <a:latin typeface="Arial Black" panose="020B0A04020102020204" pitchFamily="34" charset="0"/>
              </a:rPr>
              <a:t>Федерации»</a:t>
            </a:r>
          </a:p>
          <a:p>
            <a:r>
              <a:rPr lang="ru-RU" sz="2800" b="1" dirty="0" smtClean="0">
                <a:latin typeface="Arial Black" panose="020B0A04020102020204" pitchFamily="34" charset="0"/>
              </a:rPr>
              <a:t>Ст. </a:t>
            </a:r>
            <a:r>
              <a:rPr lang="ru-RU" sz="2800" b="1" dirty="0">
                <a:latin typeface="Arial Black" panose="020B0A04020102020204" pitchFamily="34" charset="0"/>
              </a:rPr>
              <a:t>37: Государственные судебно-экспертные учреждения вправе взимать плату за производство судебной экспертизы в случаях, установленных процессуальным законодательством </a:t>
            </a:r>
            <a:r>
              <a:rPr lang="ru-RU" sz="2800" b="1" dirty="0" smtClean="0">
                <a:latin typeface="Arial Black" panose="020B0A04020102020204" pitchFamily="34" charset="0"/>
              </a:rPr>
              <a:t>РФ, </a:t>
            </a:r>
            <a:r>
              <a:rPr lang="ru-RU" sz="2800" b="1" dirty="0">
                <a:latin typeface="Arial Black" panose="020B0A04020102020204" pitchFamily="34" charset="0"/>
              </a:rPr>
              <a:t>а также проводить на договорной основе экспертные исследования для граждан и юридических лиц. </a:t>
            </a:r>
            <a:endParaRPr lang="ru-RU" sz="2800" b="1" dirty="0" smtClean="0">
              <a:latin typeface="Arial Black" panose="020B0A04020102020204" pitchFamily="34" charset="0"/>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21</a:t>
            </a:fld>
            <a:endParaRPr lang="ru-RU">
              <a:solidFill>
                <a:srgbClr val="04617B">
                  <a:shade val="90000"/>
                </a:srgbClr>
              </a:solidFill>
            </a:endParaRPr>
          </a:p>
        </p:txBody>
      </p:sp>
    </p:spTree>
    <p:extLst>
      <p:ext uri="{BB962C8B-B14F-4D97-AF65-F5344CB8AC3E}">
        <p14:creationId xmlns:p14="http://schemas.microsoft.com/office/powerpoint/2010/main" val="1103341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88640"/>
            <a:ext cx="8229600" cy="1143000"/>
          </a:xfrm>
        </p:spPr>
        <p:txBody>
          <a:bodyPr>
            <a:normAutofit fontScale="90000"/>
          </a:bodyPr>
          <a:lstStyle/>
          <a:p>
            <a:pPr algn="ctr"/>
            <a:r>
              <a:rPr lang="ru-RU" b="1" dirty="0">
                <a:solidFill>
                  <a:srgbClr val="FF0000"/>
                </a:solidFill>
              </a:rPr>
              <a:t>вознаграждение, выплачиваемое эксперту, переводчику, специалисту</a:t>
            </a:r>
            <a:endParaRPr lang="ru-RU" sz="2800" b="1" dirty="0">
              <a:solidFill>
                <a:srgbClr val="FF0000"/>
              </a:solidFill>
            </a:endParaRPr>
          </a:p>
        </p:txBody>
      </p:sp>
      <p:sp>
        <p:nvSpPr>
          <p:cNvPr id="2" name="Объект 1"/>
          <p:cNvSpPr>
            <a:spLocks noGrp="1"/>
          </p:cNvSpPr>
          <p:nvPr>
            <p:ph idx="1"/>
          </p:nvPr>
        </p:nvSpPr>
        <p:spPr>
          <a:xfrm>
            <a:off x="0" y="1700808"/>
            <a:ext cx="9144000" cy="5157192"/>
          </a:xfrm>
        </p:spPr>
        <p:txBody>
          <a:bodyPr>
            <a:normAutofit fontScale="92500" lnSpcReduction="20000"/>
          </a:bodyPr>
          <a:lstStyle/>
          <a:p>
            <a:pPr algn="just"/>
            <a:r>
              <a:rPr lang="ru-RU" dirty="0" smtClean="0">
                <a:latin typeface="Arial Black" panose="020B0A04020102020204" pitchFamily="34" charset="0"/>
              </a:rPr>
              <a:t>Размер: пункты 20-22 Положения </a:t>
            </a:r>
            <a:br>
              <a:rPr lang="ru-RU" dirty="0" smtClean="0">
                <a:latin typeface="Arial Black" panose="020B0A04020102020204" pitchFamily="34" charset="0"/>
              </a:rPr>
            </a:br>
            <a:r>
              <a:rPr lang="ru-RU" dirty="0" smtClean="0">
                <a:latin typeface="Arial Black" panose="020B0A04020102020204" pitchFamily="34" charset="0"/>
              </a:rPr>
              <a:t>№ 1240</a:t>
            </a:r>
          </a:p>
          <a:p>
            <a:pPr algn="just"/>
            <a:r>
              <a:rPr lang="ru-RU" dirty="0" smtClean="0">
                <a:solidFill>
                  <a:srgbClr val="0070C0"/>
                </a:solidFill>
                <a:latin typeface="Arial Black" panose="020B0A04020102020204" pitchFamily="34" charset="0"/>
              </a:rPr>
              <a:t>Эксперты, специалисты</a:t>
            </a:r>
            <a:r>
              <a:rPr lang="ru-RU" dirty="0" smtClean="0">
                <a:latin typeface="Arial Black" panose="020B0A04020102020204" pitchFamily="34" charset="0"/>
              </a:rPr>
              <a:t>: в размере финансово-экономического обоснования расчета затрат на проведение экспертизы (исследования).</a:t>
            </a:r>
          </a:p>
          <a:p>
            <a:pPr algn="just"/>
            <a:r>
              <a:rPr lang="ru-RU" dirty="0" smtClean="0">
                <a:solidFill>
                  <a:srgbClr val="0070C0"/>
                </a:solidFill>
                <a:latin typeface="Arial Black" panose="020B0A04020102020204" pitchFamily="34" charset="0"/>
              </a:rPr>
              <a:t>Переводчик в уголовном деле</a:t>
            </a:r>
            <a:r>
              <a:rPr lang="ru-RU" dirty="0" smtClean="0">
                <a:latin typeface="Arial Black" panose="020B0A04020102020204" pitchFamily="34" charset="0"/>
              </a:rPr>
              <a:t>:</a:t>
            </a:r>
          </a:p>
          <a:p>
            <a:pPr algn="just"/>
            <a:r>
              <a:rPr lang="ru-RU" dirty="0" smtClean="0">
                <a:latin typeface="Arial Black" panose="020B0A04020102020204" pitchFamily="34" charset="0"/>
              </a:rPr>
              <a:t>700/1500 рублей в час за устный перевод, 200/400 рублей за 1 лист письменного перевода, 1000 рублей в час за </a:t>
            </a:r>
            <a:r>
              <a:rPr lang="ru-RU" dirty="0" err="1" smtClean="0">
                <a:latin typeface="Arial Black" panose="020B0A04020102020204" pitchFamily="34" charset="0"/>
              </a:rPr>
              <a:t>сурдоперевод</a:t>
            </a:r>
            <a:r>
              <a:rPr lang="ru-RU" dirty="0" smtClean="0">
                <a:latin typeface="Arial Black" panose="020B0A04020102020204" pitchFamily="34" charset="0"/>
              </a:rPr>
              <a:t>. </a:t>
            </a:r>
          </a:p>
          <a:p>
            <a:endParaRPr lang="ru-RU" dirty="0" smtClean="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22</a:t>
            </a:fld>
            <a:endParaRPr lang="ru-RU">
              <a:solidFill>
                <a:srgbClr val="04617B">
                  <a:shade val="90000"/>
                </a:srgbClr>
              </a:solidFill>
            </a:endParaRPr>
          </a:p>
        </p:txBody>
      </p:sp>
    </p:spTree>
    <p:extLst>
      <p:ext uri="{BB962C8B-B14F-4D97-AF65-F5344CB8AC3E}">
        <p14:creationId xmlns:p14="http://schemas.microsoft.com/office/powerpoint/2010/main" val="3882636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260648"/>
            <a:ext cx="9001000" cy="1143000"/>
          </a:xfrm>
        </p:spPr>
        <p:txBody>
          <a:bodyPr>
            <a:noAutofit/>
          </a:bodyPr>
          <a:lstStyle/>
          <a:p>
            <a:pPr algn="ctr"/>
            <a:r>
              <a:rPr lang="ru-RU" sz="2800" b="1" dirty="0">
                <a:solidFill>
                  <a:srgbClr val="FF0000"/>
                </a:solidFill>
              </a:rPr>
              <a:t>суммы, выплачиваемые адвокату за оказание им юридической помощи в случае участия адвоката в </a:t>
            </a:r>
            <a:r>
              <a:rPr lang="ru-RU" sz="2800" b="1" dirty="0" smtClean="0">
                <a:solidFill>
                  <a:srgbClr val="FF0000"/>
                </a:solidFill>
              </a:rPr>
              <a:t>судопроизводстве </a:t>
            </a:r>
            <a:r>
              <a:rPr lang="ru-RU" sz="2800" b="1" dirty="0">
                <a:solidFill>
                  <a:srgbClr val="FF0000"/>
                </a:solidFill>
              </a:rPr>
              <a:t>по назначению</a:t>
            </a:r>
          </a:p>
        </p:txBody>
      </p:sp>
      <p:sp>
        <p:nvSpPr>
          <p:cNvPr id="2" name="Объект 1"/>
          <p:cNvSpPr>
            <a:spLocks noGrp="1"/>
          </p:cNvSpPr>
          <p:nvPr>
            <p:ph idx="1"/>
          </p:nvPr>
        </p:nvSpPr>
        <p:spPr>
          <a:xfrm>
            <a:off x="0" y="1916832"/>
            <a:ext cx="9036496" cy="4941168"/>
          </a:xfrm>
        </p:spPr>
        <p:txBody>
          <a:bodyPr>
            <a:normAutofit fontScale="77500" lnSpcReduction="20000"/>
          </a:bodyPr>
          <a:lstStyle/>
          <a:p>
            <a:pPr algn="just"/>
            <a:r>
              <a:rPr lang="ru-RU" sz="3500" dirty="0" smtClean="0">
                <a:solidFill>
                  <a:srgbClr val="002060"/>
                </a:solidFill>
                <a:latin typeface="Arial Black" panose="020B0A04020102020204" pitchFamily="34" charset="0"/>
              </a:rPr>
              <a:t>Размер с 01.10.2022 в уголовном судопроизводстве: </a:t>
            </a:r>
          </a:p>
          <a:p>
            <a:pPr algn="just"/>
            <a:r>
              <a:rPr lang="ru-RU" sz="3500" dirty="0" smtClean="0">
                <a:latin typeface="Arial Black" panose="020B0A04020102020204" pitchFamily="34" charset="0"/>
              </a:rPr>
              <a:t>пункт 22(1) Положения № 1240:</a:t>
            </a:r>
          </a:p>
          <a:p>
            <a:r>
              <a:rPr lang="ru-RU" sz="3500" dirty="0" smtClean="0">
                <a:latin typeface="Arial Black" panose="020B0A04020102020204" pitchFamily="34" charset="0"/>
              </a:rPr>
              <a:t>1 день – 1560 - 2236 рублей, </a:t>
            </a:r>
            <a:br>
              <a:rPr lang="ru-RU" sz="3500" dirty="0" smtClean="0">
                <a:latin typeface="Arial Black" panose="020B0A04020102020204" pitchFamily="34" charset="0"/>
              </a:rPr>
            </a:br>
            <a:r>
              <a:rPr lang="ru-RU" sz="3500" dirty="0" smtClean="0">
                <a:latin typeface="Arial Black" panose="020B0A04020102020204" pitchFamily="34" charset="0"/>
              </a:rPr>
              <a:t>в ночное время – 1846 - 3146 рублей, </a:t>
            </a:r>
            <a:br>
              <a:rPr lang="ru-RU" sz="3500" dirty="0" smtClean="0">
                <a:latin typeface="Arial Black" panose="020B0A04020102020204" pitchFamily="34" charset="0"/>
              </a:rPr>
            </a:br>
            <a:r>
              <a:rPr lang="ru-RU" sz="3500" dirty="0" smtClean="0">
                <a:latin typeface="Arial Black" panose="020B0A04020102020204" pitchFamily="34" charset="0"/>
              </a:rPr>
              <a:t>в выходной день – 2132 - 3484 рублей;</a:t>
            </a:r>
          </a:p>
          <a:p>
            <a:r>
              <a:rPr lang="ru-RU" sz="3500" dirty="0" smtClean="0">
                <a:solidFill>
                  <a:srgbClr val="002060"/>
                </a:solidFill>
                <a:latin typeface="Arial Black" panose="020B0A04020102020204" pitchFamily="34" charset="0"/>
              </a:rPr>
              <a:t>В гражданском или административном судопроизводстве:</a:t>
            </a:r>
          </a:p>
          <a:p>
            <a:r>
              <a:rPr lang="ru-RU" sz="3500" dirty="0" smtClean="0">
                <a:latin typeface="Arial Black" panose="020B0A04020102020204" pitchFamily="34" charset="0"/>
              </a:rPr>
              <a:t>Пункт 23 (1) Положения № 1240:</a:t>
            </a:r>
          </a:p>
          <a:p>
            <a:r>
              <a:rPr lang="ru-RU" sz="3500" dirty="0" smtClean="0">
                <a:latin typeface="Arial Black" panose="020B0A04020102020204" pitchFamily="34" charset="0"/>
              </a:rPr>
              <a:t>рабочий день – 550 – 1200 рублей,</a:t>
            </a:r>
          </a:p>
          <a:p>
            <a:r>
              <a:rPr lang="ru-RU" sz="3500" dirty="0" smtClean="0">
                <a:latin typeface="Arial Black" panose="020B0A04020102020204" pitchFamily="34" charset="0"/>
              </a:rPr>
              <a:t>в ночное время – 825 – 1800 рублей,</a:t>
            </a:r>
          </a:p>
          <a:p>
            <a:r>
              <a:rPr lang="ru-RU" sz="3500" dirty="0" smtClean="0">
                <a:latin typeface="Arial Black" panose="020B0A04020102020204" pitchFamily="34" charset="0"/>
              </a:rPr>
              <a:t>в выходной день – 1100 – 2400 рублей.</a:t>
            </a:r>
            <a:endParaRPr lang="ru-RU" sz="3500" dirty="0">
              <a:latin typeface="Arial Black" panose="020B0A04020102020204" pitchFamily="34" charset="0"/>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23</a:t>
            </a:fld>
            <a:endParaRPr lang="ru-RU">
              <a:solidFill>
                <a:srgbClr val="04617B">
                  <a:shade val="90000"/>
                </a:srgbClr>
              </a:solidFill>
            </a:endParaRPr>
          </a:p>
        </p:txBody>
      </p:sp>
    </p:spTree>
    <p:extLst>
      <p:ext uri="{BB962C8B-B14F-4D97-AF65-F5344CB8AC3E}">
        <p14:creationId xmlns:p14="http://schemas.microsoft.com/office/powerpoint/2010/main" val="2959307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476672"/>
            <a:ext cx="8229600" cy="576064"/>
          </a:xfrm>
        </p:spPr>
        <p:txBody>
          <a:bodyPr>
            <a:noAutofit/>
          </a:bodyPr>
          <a:lstStyle/>
          <a:p>
            <a:pPr algn="ctr"/>
            <a:r>
              <a:rPr lang="ru-RU" sz="4400" b="1" dirty="0" smtClean="0">
                <a:solidFill>
                  <a:srgbClr val="FF3300"/>
                </a:solidFill>
              </a:rPr>
              <a:t>Адвокату оплачивается:</a:t>
            </a:r>
            <a:endParaRPr lang="ru-RU" sz="4400" b="1" dirty="0">
              <a:solidFill>
                <a:schemeClr val="bg2">
                  <a:lumMod val="10000"/>
                </a:schemeClr>
              </a:solidFill>
            </a:endParaRPr>
          </a:p>
        </p:txBody>
      </p:sp>
      <p:sp>
        <p:nvSpPr>
          <p:cNvPr id="2" name="Объект 1"/>
          <p:cNvSpPr>
            <a:spLocks noGrp="1"/>
          </p:cNvSpPr>
          <p:nvPr>
            <p:ph idx="1"/>
          </p:nvPr>
        </p:nvSpPr>
        <p:spPr>
          <a:xfrm>
            <a:off x="0" y="1628800"/>
            <a:ext cx="9036496" cy="5229200"/>
          </a:xfrm>
        </p:spPr>
        <p:txBody>
          <a:bodyPr>
            <a:normAutofit fontScale="47500" lnSpcReduction="20000"/>
          </a:bodyPr>
          <a:lstStyle/>
          <a:p>
            <a:pPr marL="0" indent="0">
              <a:buNone/>
            </a:pPr>
            <a:r>
              <a:rPr lang="ru-RU" sz="6000" b="1" dirty="0" smtClean="0">
                <a:latin typeface="Arial Black" panose="020B0A04020102020204" pitchFamily="34" charset="0"/>
              </a:rPr>
              <a:t>                 время</a:t>
            </a:r>
            <a:r>
              <a:rPr lang="ru-RU" sz="6000" b="1" dirty="0">
                <a:latin typeface="Arial Black" panose="020B0A04020102020204" pitchFamily="34" charset="0"/>
              </a:rPr>
              <a:t>, </a:t>
            </a:r>
            <a:r>
              <a:rPr lang="ru-RU" sz="6000" b="1" dirty="0" smtClean="0">
                <a:latin typeface="Arial Black" panose="020B0A04020102020204" pitchFamily="34" charset="0"/>
              </a:rPr>
              <a:t>затраченное: </a:t>
            </a:r>
          </a:p>
          <a:p>
            <a:pPr algn="just"/>
            <a:r>
              <a:rPr lang="ru-RU" sz="6000" b="1" dirty="0" smtClean="0">
                <a:latin typeface="Arial Black" panose="020B0A04020102020204" pitchFamily="34" charset="0"/>
              </a:rPr>
              <a:t>на </a:t>
            </a:r>
            <a:r>
              <a:rPr lang="ru-RU" sz="6000" b="1" dirty="0">
                <a:latin typeface="Arial Black" panose="020B0A04020102020204" pitchFamily="34" charset="0"/>
              </a:rPr>
              <a:t>посещение </a:t>
            </a:r>
            <a:r>
              <a:rPr lang="ru-RU" sz="6000" b="1" dirty="0" smtClean="0">
                <a:latin typeface="Arial Black" panose="020B0A04020102020204" pitchFamily="34" charset="0"/>
              </a:rPr>
              <a:t>клиента в </a:t>
            </a:r>
            <a:r>
              <a:rPr lang="ru-RU" sz="6000" b="1" dirty="0">
                <a:latin typeface="Arial Black" panose="020B0A04020102020204" pitchFamily="34" charset="0"/>
              </a:rPr>
              <a:t>следственном изоляторе (изоляторе временного содержания) или в психиатрическом стационаре, </a:t>
            </a:r>
            <a:endParaRPr lang="ru-RU" sz="6000" b="1" dirty="0" smtClean="0">
              <a:latin typeface="Arial Black" panose="020B0A04020102020204" pitchFamily="34" charset="0"/>
            </a:endParaRPr>
          </a:p>
          <a:p>
            <a:pPr algn="just"/>
            <a:r>
              <a:rPr lang="ru-RU" sz="6000" b="1" dirty="0" smtClean="0">
                <a:latin typeface="Arial Black" panose="020B0A04020102020204" pitchFamily="34" charset="0"/>
              </a:rPr>
              <a:t>на </a:t>
            </a:r>
            <a:r>
              <a:rPr lang="ru-RU" sz="6000" b="1" dirty="0">
                <a:latin typeface="Arial Black" panose="020B0A04020102020204" pitchFamily="34" charset="0"/>
              </a:rPr>
              <a:t>изучение материалов уголовного дела, </a:t>
            </a:r>
            <a:endParaRPr lang="ru-RU" sz="6000" b="1" dirty="0" smtClean="0">
              <a:latin typeface="Arial Black" panose="020B0A04020102020204" pitchFamily="34" charset="0"/>
            </a:endParaRPr>
          </a:p>
          <a:p>
            <a:pPr algn="just"/>
            <a:r>
              <a:rPr lang="ru-RU" sz="6000" b="1" dirty="0" smtClean="0">
                <a:latin typeface="Arial Black" panose="020B0A04020102020204" pitchFamily="34" charset="0"/>
              </a:rPr>
              <a:t>на </a:t>
            </a:r>
            <a:r>
              <a:rPr lang="ru-RU" sz="6000" b="1" dirty="0">
                <a:latin typeface="Arial Black" panose="020B0A04020102020204" pitchFamily="34" charset="0"/>
              </a:rPr>
              <a:t>выполнение других действий адвоката по оказанию квалифицированной юридической помощи при условии их подтверждения документами</a:t>
            </a:r>
            <a:r>
              <a:rPr lang="ru-RU" sz="6000" b="1" dirty="0" smtClean="0">
                <a:latin typeface="Arial Black" panose="020B0A04020102020204" pitchFamily="34" charset="0"/>
              </a:rPr>
              <a:t>. </a:t>
            </a:r>
            <a:r>
              <a:rPr lang="ru-RU" sz="6700" b="1" dirty="0" smtClean="0"/>
              <a:t>Постановление Пленума ВС РФ от 19.12.2013 № 42, пункт 4</a:t>
            </a:r>
            <a:endParaRPr lang="ru-RU" sz="6700" b="1" dirty="0"/>
          </a:p>
          <a:p>
            <a:endParaRPr lang="ru-RU" dirty="0" smtClean="0"/>
          </a:p>
          <a:p>
            <a:endParaRPr lang="ru-RU"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24</a:t>
            </a:fld>
            <a:endParaRPr lang="ru-RU">
              <a:solidFill>
                <a:srgbClr val="04617B">
                  <a:shade val="90000"/>
                </a:srgbClr>
              </a:solidFill>
            </a:endParaRPr>
          </a:p>
        </p:txBody>
      </p:sp>
    </p:spTree>
    <p:extLst>
      <p:ext uri="{BB962C8B-B14F-4D97-AF65-F5344CB8AC3E}">
        <p14:creationId xmlns:p14="http://schemas.microsoft.com/office/powerpoint/2010/main" val="372517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34737"/>
            <a:ext cx="8229600" cy="1143000"/>
          </a:xfrm>
        </p:spPr>
        <p:txBody>
          <a:bodyPr>
            <a:normAutofit fontScale="90000"/>
          </a:bodyPr>
          <a:lstStyle/>
          <a:p>
            <a:pPr algn="ctr"/>
            <a:r>
              <a:rPr lang="ru-RU" sz="3600" b="1" dirty="0">
                <a:solidFill>
                  <a:srgbClr val="FF3300"/>
                </a:solidFill>
              </a:rPr>
              <a:t>Процессуальные издержки по уголовным делам </a:t>
            </a:r>
            <a:endParaRPr lang="ru-RU" dirty="0"/>
          </a:p>
        </p:txBody>
      </p:sp>
      <p:sp>
        <p:nvSpPr>
          <p:cNvPr id="2" name="Объект 1"/>
          <p:cNvSpPr>
            <a:spLocks noGrp="1"/>
          </p:cNvSpPr>
          <p:nvPr>
            <p:ph idx="1"/>
          </p:nvPr>
        </p:nvSpPr>
        <p:spPr>
          <a:xfrm>
            <a:off x="179512" y="1412776"/>
            <a:ext cx="8640959" cy="5157192"/>
          </a:xfrm>
        </p:spPr>
        <p:txBody>
          <a:bodyPr>
            <a:noAutofit/>
          </a:bodyPr>
          <a:lstStyle/>
          <a:p>
            <a:pPr marL="0" indent="0" algn="just">
              <a:buNone/>
            </a:pPr>
            <a:r>
              <a:rPr lang="ru-RU" sz="2800" b="1" dirty="0" smtClean="0">
                <a:solidFill>
                  <a:srgbClr val="0070C0"/>
                </a:solidFill>
                <a:latin typeface="Arial Black" panose="020B0A04020102020204" pitchFamily="34" charset="0"/>
                <a:cs typeface="Aharoni" panose="02010803020104030203" pitchFamily="2" charset="-79"/>
              </a:rPr>
              <a:t>Суммы</a:t>
            </a:r>
            <a:r>
              <a:rPr lang="ru-RU" sz="2800" b="1" dirty="0">
                <a:solidFill>
                  <a:srgbClr val="0070C0"/>
                </a:solidFill>
                <a:latin typeface="Arial Black" panose="020B0A04020102020204" pitchFamily="34" charset="0"/>
                <a:cs typeface="Aharoni" panose="02010803020104030203" pitchFamily="2" charset="-79"/>
              </a:rPr>
              <a:t>, израсходованные на </a:t>
            </a:r>
            <a:r>
              <a:rPr lang="ru-RU" sz="2800" b="1" dirty="0" smtClean="0">
                <a:solidFill>
                  <a:srgbClr val="0070C0"/>
                </a:solidFill>
                <a:latin typeface="Arial Black" panose="020B0A04020102020204" pitchFamily="34" charset="0"/>
                <a:cs typeface="Aharoni" panose="02010803020104030203" pitchFamily="2" charset="-79"/>
              </a:rPr>
              <a:t>хранение, перевозку </a:t>
            </a:r>
            <a:r>
              <a:rPr lang="ru-RU" sz="2800" b="1" dirty="0">
                <a:solidFill>
                  <a:srgbClr val="0070C0"/>
                </a:solidFill>
                <a:latin typeface="Arial Black" panose="020B0A04020102020204" pitchFamily="34" charset="0"/>
                <a:cs typeface="Aharoni" panose="02010803020104030203" pitchFamily="2" charset="-79"/>
              </a:rPr>
              <a:t>и </a:t>
            </a:r>
            <a:r>
              <a:rPr lang="ru-RU" sz="2800" b="1" dirty="0" smtClean="0">
                <a:solidFill>
                  <a:srgbClr val="0070C0"/>
                </a:solidFill>
                <a:latin typeface="Arial Black" panose="020B0A04020102020204" pitchFamily="34" charset="0"/>
                <a:cs typeface="Aharoni" panose="02010803020104030203" pitchFamily="2" charset="-79"/>
              </a:rPr>
              <a:t>пересылку (транспортировку) </a:t>
            </a:r>
            <a:r>
              <a:rPr lang="ru-RU" sz="2800" b="1" dirty="0">
                <a:solidFill>
                  <a:srgbClr val="0070C0"/>
                </a:solidFill>
                <a:latin typeface="Arial Black" panose="020B0A04020102020204" pitchFamily="34" charset="0"/>
                <a:cs typeface="Aharoni" panose="02010803020104030203" pitchFamily="2" charset="-79"/>
              </a:rPr>
              <a:t>вещественных </a:t>
            </a:r>
            <a:r>
              <a:rPr lang="ru-RU" sz="2800" b="1" dirty="0" smtClean="0">
                <a:solidFill>
                  <a:srgbClr val="0070C0"/>
                </a:solidFill>
                <a:latin typeface="Arial Black" panose="020B0A04020102020204" pitchFamily="34" charset="0"/>
                <a:cs typeface="Aharoni" panose="02010803020104030203" pitchFamily="2" charset="-79"/>
              </a:rPr>
              <a:t>доказательств, а также на перевозку (транспортировку трупов и их частей </a:t>
            </a:r>
          </a:p>
          <a:p>
            <a:pPr marL="0" indent="0" algn="just">
              <a:buNone/>
            </a:pPr>
            <a:endParaRPr lang="ru-RU" sz="1700" b="1" dirty="0" smtClean="0">
              <a:solidFill>
                <a:srgbClr val="0070C0"/>
              </a:solidFill>
              <a:latin typeface="Arial Black" panose="020B0A04020102020204" pitchFamily="34" charset="0"/>
              <a:cs typeface="Aharoni" panose="02010803020104030203" pitchFamily="2" charset="-79"/>
            </a:endParaRPr>
          </a:p>
          <a:p>
            <a:pPr marL="0" indent="0" algn="just">
              <a:buNone/>
            </a:pPr>
            <a:r>
              <a:rPr lang="ru-RU" sz="2800" b="1" dirty="0" smtClean="0">
                <a:latin typeface="Arial Black" panose="020B0A04020102020204" pitchFamily="34" charset="0"/>
                <a:cs typeface="Aharoni" panose="02010803020104030203" pitchFamily="2" charset="-79"/>
              </a:rPr>
              <a:t>Размер</a:t>
            </a:r>
            <a:r>
              <a:rPr lang="ru-RU" sz="2800" b="1" dirty="0">
                <a:latin typeface="Arial Black" panose="020B0A04020102020204" pitchFamily="34" charset="0"/>
                <a:cs typeface="Aharoni" panose="02010803020104030203" pitchFamily="2" charset="-79"/>
              </a:rPr>
              <a:t>: </a:t>
            </a:r>
            <a:r>
              <a:rPr lang="ru-RU" sz="2800" b="1" dirty="0" smtClean="0">
                <a:latin typeface="Arial Black" panose="020B0A04020102020204" pitchFamily="34" charset="0"/>
                <a:cs typeface="Aharoni" panose="02010803020104030203" pitchFamily="2" charset="-79"/>
              </a:rPr>
              <a:t>пункты 24, 24 (1) </a:t>
            </a:r>
            <a:r>
              <a:rPr lang="ru-RU" sz="2800" b="1" dirty="0">
                <a:latin typeface="Arial Black" panose="020B0A04020102020204" pitchFamily="34" charset="0"/>
                <a:cs typeface="Aharoni" panose="02010803020104030203" pitchFamily="2" charset="-79"/>
              </a:rPr>
              <a:t>П</a:t>
            </a:r>
            <a:r>
              <a:rPr lang="ru-RU" sz="2800" b="1" dirty="0" smtClean="0">
                <a:latin typeface="Arial Black" panose="020B0A04020102020204" pitchFamily="34" charset="0"/>
                <a:cs typeface="Aharoni" panose="02010803020104030203" pitchFamily="2" charset="-79"/>
              </a:rPr>
              <a:t>оложения №1240 - с учетом фактических затрат, подтвержденных финансово-экономическим обоснованием, которое должно быть подписано и заверено печатью организации (при наличии).</a:t>
            </a:r>
            <a:endParaRPr lang="ru-RU" sz="2800" b="1" dirty="0">
              <a:latin typeface="Arial Black" panose="020B0A04020102020204" pitchFamily="34" charset="0"/>
              <a:cs typeface="Aharoni" panose="02010803020104030203" pitchFamily="2" charset="-79"/>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25</a:t>
            </a:fld>
            <a:endParaRPr lang="ru-RU">
              <a:solidFill>
                <a:srgbClr val="04617B">
                  <a:shade val="90000"/>
                </a:srgbClr>
              </a:solidFill>
            </a:endParaRPr>
          </a:p>
        </p:txBody>
      </p:sp>
    </p:spTree>
    <p:extLst>
      <p:ext uri="{BB962C8B-B14F-4D97-AF65-F5344CB8AC3E}">
        <p14:creationId xmlns:p14="http://schemas.microsoft.com/office/powerpoint/2010/main" val="618402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a:solidFill>
                  <a:srgbClr val="FF3300"/>
                </a:solidFill>
              </a:rPr>
              <a:t>Процессуальные издержки по уголовным делам (продолжение)</a:t>
            </a:r>
            <a:endParaRPr lang="ru-RU" dirty="0"/>
          </a:p>
        </p:txBody>
      </p:sp>
      <p:sp>
        <p:nvSpPr>
          <p:cNvPr id="3" name="Объект 2"/>
          <p:cNvSpPr>
            <a:spLocks noGrp="1"/>
          </p:cNvSpPr>
          <p:nvPr>
            <p:ph idx="1"/>
          </p:nvPr>
        </p:nvSpPr>
        <p:spPr>
          <a:xfrm>
            <a:off x="0" y="1556792"/>
            <a:ext cx="9036496" cy="5301208"/>
          </a:xfrm>
        </p:spPr>
        <p:txBody>
          <a:bodyPr>
            <a:normAutofit fontScale="92500" lnSpcReduction="20000"/>
          </a:bodyPr>
          <a:lstStyle/>
          <a:p>
            <a:pPr lvl="0" algn="just">
              <a:buClr>
                <a:srgbClr val="0BD0D9"/>
              </a:buClr>
            </a:pPr>
            <a:r>
              <a:rPr lang="ru-RU" sz="2800" b="1" dirty="0" smtClean="0">
                <a:solidFill>
                  <a:prstClr val="black"/>
                </a:solidFill>
                <a:latin typeface="Arial Black" panose="020B0A04020102020204" pitchFamily="34" charset="0"/>
              </a:rPr>
              <a:t>Ежемесячное </a:t>
            </a:r>
            <a:r>
              <a:rPr lang="ru-RU" sz="2800" b="1" dirty="0">
                <a:solidFill>
                  <a:prstClr val="black"/>
                </a:solidFill>
                <a:latin typeface="Arial Black" panose="020B0A04020102020204" pitchFamily="34" charset="0"/>
              </a:rPr>
              <a:t>государственное </a:t>
            </a:r>
            <a:r>
              <a:rPr lang="ru-RU" sz="2800" b="1" dirty="0" smtClean="0">
                <a:solidFill>
                  <a:prstClr val="black"/>
                </a:solidFill>
                <a:latin typeface="Arial Black" panose="020B0A04020102020204" pitchFamily="34" charset="0"/>
              </a:rPr>
              <a:t>пособие, </a:t>
            </a:r>
            <a:r>
              <a:rPr lang="ru-RU" sz="2800" b="1" dirty="0">
                <a:solidFill>
                  <a:prstClr val="black"/>
                </a:solidFill>
                <a:latin typeface="Arial Black" panose="020B0A04020102020204" pitchFamily="34" charset="0"/>
              </a:rPr>
              <a:t>выплачиваемое обвиняемому, временно отстраненному от </a:t>
            </a:r>
            <a:r>
              <a:rPr lang="ru-RU" sz="2800" b="1" dirty="0" smtClean="0">
                <a:solidFill>
                  <a:prstClr val="black"/>
                </a:solidFill>
                <a:latin typeface="Arial Black" panose="020B0A04020102020204" pitchFamily="34" charset="0"/>
              </a:rPr>
              <a:t>должности, в</a:t>
            </a:r>
            <a:r>
              <a:rPr lang="ru-RU" sz="2800" dirty="0" smtClean="0">
                <a:solidFill>
                  <a:prstClr val="black"/>
                </a:solidFill>
                <a:latin typeface="Arial Black" panose="020B0A04020102020204" pitchFamily="34" charset="0"/>
              </a:rPr>
              <a:t> </a:t>
            </a:r>
            <a:r>
              <a:rPr lang="ru-RU" sz="2800" dirty="0" smtClean="0">
                <a:latin typeface="Arial Black" panose="020B0A04020102020204" pitchFamily="34" charset="0"/>
              </a:rPr>
              <a:t>размере </a:t>
            </a:r>
            <a:r>
              <a:rPr lang="ru-RU" sz="2800" b="1" dirty="0" smtClean="0">
                <a:latin typeface="Arial Black" panose="020B0A04020102020204" pitchFamily="34" charset="0"/>
              </a:rPr>
              <a:t>прожиточного минимума трудоспособного населения в целом по РФ. </a:t>
            </a:r>
          </a:p>
          <a:p>
            <a:pPr lvl="0" algn="just">
              <a:buClr>
                <a:srgbClr val="0BD0D9"/>
              </a:buClr>
            </a:pPr>
            <a:r>
              <a:rPr lang="ru-RU" sz="2800" dirty="0" smtClean="0">
                <a:latin typeface="Arial Black" panose="020B0A04020102020204" pitchFamily="34" charset="0"/>
              </a:rPr>
              <a:t>В </a:t>
            </a:r>
            <a:r>
              <a:rPr lang="ru-RU" sz="2800" dirty="0">
                <a:latin typeface="Arial Black" panose="020B0A04020102020204" pitchFamily="34" charset="0"/>
              </a:rPr>
              <a:t>соответствии с </a:t>
            </a:r>
            <a:r>
              <a:rPr lang="ru-RU" sz="2800" dirty="0" smtClean="0">
                <a:latin typeface="Arial Black" panose="020B0A04020102020204" pitchFamily="34" charset="0"/>
              </a:rPr>
              <a:t>Федеральным законом </a:t>
            </a:r>
            <a:r>
              <a:rPr lang="ru-RU" sz="2800" dirty="0">
                <a:latin typeface="Arial Black" panose="020B0A04020102020204" pitchFamily="34" charset="0"/>
              </a:rPr>
              <a:t>от 24.10.1997 </a:t>
            </a:r>
            <a:r>
              <a:rPr lang="ru-RU" sz="2800" dirty="0" smtClean="0">
                <a:latin typeface="Arial Black" panose="020B0A04020102020204" pitchFamily="34" charset="0"/>
              </a:rPr>
              <a:t>№ 134-ФЗ «О </a:t>
            </a:r>
            <a:r>
              <a:rPr lang="ru-RU" sz="2800" dirty="0">
                <a:latin typeface="Arial Black" panose="020B0A04020102020204" pitchFamily="34" charset="0"/>
              </a:rPr>
              <a:t>прожиточном минимуме в Российской </a:t>
            </a:r>
            <a:r>
              <a:rPr lang="ru-RU" sz="2800" dirty="0" smtClean="0">
                <a:latin typeface="Arial Black" panose="020B0A04020102020204" pitchFamily="34" charset="0"/>
              </a:rPr>
              <a:t>Федерации» </a:t>
            </a:r>
            <a:r>
              <a:rPr lang="ru-RU" sz="2800" b="1" dirty="0" smtClean="0">
                <a:latin typeface="Arial Black" panose="020B0A04020102020204" pitchFamily="34" charset="0"/>
              </a:rPr>
              <a:t>величина </a:t>
            </a:r>
            <a:r>
              <a:rPr lang="ru-RU" sz="2800" b="1" dirty="0">
                <a:latin typeface="Arial Black" panose="020B0A04020102020204" pitchFamily="34" charset="0"/>
              </a:rPr>
              <a:t>прожиточного минимума на душу населения в целом по </a:t>
            </a:r>
            <a:r>
              <a:rPr lang="ru-RU" sz="2800" b="1" dirty="0" smtClean="0">
                <a:latin typeface="Arial Black" panose="020B0A04020102020204" pitchFamily="34" charset="0"/>
              </a:rPr>
              <a:t>РФ на </a:t>
            </a:r>
            <a:r>
              <a:rPr lang="ru-RU" sz="2800" b="1" dirty="0">
                <a:latin typeface="Arial Black" panose="020B0A04020102020204" pitchFamily="34" charset="0"/>
              </a:rPr>
              <a:t>очередной год устанавливается до 1 июля текущего года Правительством </a:t>
            </a:r>
            <a:r>
              <a:rPr lang="ru-RU" sz="2800" b="1" dirty="0" smtClean="0">
                <a:latin typeface="Arial Black" panose="020B0A04020102020204" pitchFamily="34" charset="0"/>
              </a:rPr>
              <a:t>РФ с </a:t>
            </a:r>
            <a:r>
              <a:rPr lang="ru-RU" sz="2800" b="1" dirty="0">
                <a:latin typeface="Arial Black" panose="020B0A04020102020204" pitchFamily="34" charset="0"/>
              </a:rPr>
              <a:t>учетом мнения Российской трехсторонней комиссии по регулированию социально-трудовых </a:t>
            </a:r>
            <a:r>
              <a:rPr lang="ru-RU" sz="2800" b="1" dirty="0" smtClean="0">
                <a:latin typeface="Arial Black" panose="020B0A04020102020204" pitchFamily="34" charset="0"/>
              </a:rPr>
              <a:t>отношений.</a:t>
            </a:r>
            <a:endParaRPr lang="ru-RU" dirty="0"/>
          </a:p>
          <a:p>
            <a:endParaRPr lang="ru-RU"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26</a:t>
            </a:fld>
            <a:endParaRPr lang="ru-RU">
              <a:solidFill>
                <a:srgbClr val="04617B">
                  <a:shade val="90000"/>
                </a:srgbClr>
              </a:solidFill>
            </a:endParaRPr>
          </a:p>
        </p:txBody>
      </p:sp>
    </p:spTree>
    <p:extLst>
      <p:ext uri="{BB962C8B-B14F-4D97-AF65-F5344CB8AC3E}">
        <p14:creationId xmlns:p14="http://schemas.microsoft.com/office/powerpoint/2010/main" val="961143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a:solidFill>
                  <a:srgbClr val="FF3300"/>
                </a:solidFill>
              </a:rPr>
              <a:t>Процессуальные издержки по уголовным делам (продолжение)</a:t>
            </a:r>
            <a:endParaRPr lang="ru-RU" dirty="0"/>
          </a:p>
        </p:txBody>
      </p:sp>
      <p:sp>
        <p:nvSpPr>
          <p:cNvPr id="3" name="Объект 2"/>
          <p:cNvSpPr>
            <a:spLocks noGrp="1"/>
          </p:cNvSpPr>
          <p:nvPr>
            <p:ph idx="1"/>
          </p:nvPr>
        </p:nvSpPr>
        <p:spPr>
          <a:xfrm>
            <a:off x="0" y="1556792"/>
            <a:ext cx="9036496" cy="5301208"/>
          </a:xfrm>
        </p:spPr>
        <p:txBody>
          <a:bodyPr>
            <a:normAutofit fontScale="92500" lnSpcReduction="20000"/>
          </a:bodyPr>
          <a:lstStyle/>
          <a:p>
            <a:r>
              <a:rPr lang="ru-RU" b="1" dirty="0" smtClean="0">
                <a:solidFill>
                  <a:srgbClr val="002060"/>
                </a:solidFill>
              </a:rPr>
              <a:t>Ч. 4 ст. 8 Федерального закона </a:t>
            </a:r>
            <a:r>
              <a:rPr lang="ru-RU" b="1" dirty="0">
                <a:solidFill>
                  <a:srgbClr val="002060"/>
                </a:solidFill>
              </a:rPr>
              <a:t>от 06.12.2021 </a:t>
            </a:r>
            <a:r>
              <a:rPr lang="ru-RU" b="1" dirty="0" smtClean="0">
                <a:solidFill>
                  <a:srgbClr val="002060"/>
                </a:solidFill>
              </a:rPr>
              <a:t/>
            </a:r>
            <a:br>
              <a:rPr lang="ru-RU" b="1" dirty="0" smtClean="0">
                <a:solidFill>
                  <a:srgbClr val="002060"/>
                </a:solidFill>
              </a:rPr>
            </a:br>
            <a:r>
              <a:rPr lang="ru-RU" b="1" dirty="0" smtClean="0">
                <a:solidFill>
                  <a:srgbClr val="002060"/>
                </a:solidFill>
              </a:rPr>
              <a:t>№ 390-ФЗ «О </a:t>
            </a:r>
            <a:r>
              <a:rPr lang="ru-RU" b="1" dirty="0">
                <a:solidFill>
                  <a:srgbClr val="002060"/>
                </a:solidFill>
              </a:rPr>
              <a:t>федеральном бюджете на </a:t>
            </a:r>
            <a:r>
              <a:rPr lang="ru-RU" b="1" dirty="0" smtClean="0">
                <a:solidFill>
                  <a:srgbClr val="002060"/>
                </a:solidFill>
              </a:rPr>
              <a:t>2022 </a:t>
            </a:r>
            <a:r>
              <a:rPr lang="ru-RU" b="1" dirty="0">
                <a:solidFill>
                  <a:srgbClr val="002060"/>
                </a:solidFill>
              </a:rPr>
              <a:t>год и на плановый период 2023 и 2024 </a:t>
            </a:r>
            <a:r>
              <a:rPr lang="ru-RU" b="1" dirty="0" smtClean="0">
                <a:solidFill>
                  <a:srgbClr val="002060"/>
                </a:solidFill>
              </a:rPr>
              <a:t>годов»:</a:t>
            </a:r>
          </a:p>
          <a:p>
            <a:r>
              <a:rPr lang="ru-RU" b="1" dirty="0"/>
              <a:t>Установить в 2022 году величину прожиточного минимума в целом по Российской Федерации </a:t>
            </a:r>
            <a:r>
              <a:rPr lang="ru-RU" b="1" dirty="0" smtClean="0"/>
              <a:t>для </a:t>
            </a:r>
            <a:r>
              <a:rPr lang="ru-RU" b="1" dirty="0"/>
              <a:t>трудоспособного населения - 13 793 </a:t>
            </a:r>
            <a:r>
              <a:rPr lang="ru-RU" b="1" dirty="0" smtClean="0"/>
              <a:t>рубля </a:t>
            </a:r>
            <a:br>
              <a:rPr lang="ru-RU" b="1" dirty="0" smtClean="0"/>
            </a:br>
            <a:r>
              <a:rPr lang="ru-RU" b="1" dirty="0" smtClean="0"/>
              <a:t>(с 01.01.2022 по 31.05.2022).</a:t>
            </a:r>
          </a:p>
          <a:p>
            <a:r>
              <a:rPr lang="ru-RU" b="1" dirty="0"/>
              <a:t>	</a:t>
            </a:r>
            <a:r>
              <a:rPr lang="ru-RU" b="1" dirty="0" smtClean="0"/>
              <a:t>Согласно постановлению </a:t>
            </a:r>
            <a:r>
              <a:rPr lang="ru-RU" b="1" dirty="0"/>
              <a:t>Правительства РФ от 28.05.2022 </a:t>
            </a:r>
            <a:r>
              <a:rPr lang="ru-RU" b="1" dirty="0" smtClean="0"/>
              <a:t>№ 973 </a:t>
            </a:r>
            <a:r>
              <a:rPr lang="ru-RU" b="1" u="sng" dirty="0" smtClean="0"/>
              <a:t>с </a:t>
            </a:r>
            <a:r>
              <a:rPr lang="ru-RU" b="1" u="sng" dirty="0"/>
              <a:t>01.06.2022 </a:t>
            </a:r>
            <a:r>
              <a:rPr lang="ru-RU" b="1" dirty="0"/>
              <a:t>величина прожиточного минимума, установленная на </a:t>
            </a:r>
            <a:r>
              <a:rPr lang="ru-RU" b="1" dirty="0" smtClean="0"/>
              <a:t/>
            </a:r>
            <a:br>
              <a:rPr lang="ru-RU" b="1" dirty="0" smtClean="0"/>
            </a:br>
            <a:r>
              <a:rPr lang="ru-RU" b="1" dirty="0" smtClean="0"/>
              <a:t>2022 </a:t>
            </a:r>
            <a:r>
              <a:rPr lang="ru-RU" b="1" dirty="0"/>
              <a:t>г., подлежит увеличению на 10</a:t>
            </a:r>
            <a:r>
              <a:rPr lang="ru-RU" b="1" dirty="0" smtClean="0"/>
              <a:t>%, т.е. составляет для трудоспособного населения </a:t>
            </a:r>
            <a:br>
              <a:rPr lang="ru-RU" b="1" dirty="0" smtClean="0"/>
            </a:br>
            <a:r>
              <a:rPr lang="ru-RU" b="1" dirty="0" smtClean="0">
                <a:latin typeface="+mj-lt"/>
                <a:cs typeface="Aharoni" panose="02010803020104030203" pitchFamily="2" charset="-79"/>
              </a:rPr>
              <a:t>15 172 рубля.</a:t>
            </a:r>
            <a:r>
              <a:rPr lang="ru-RU" b="1" dirty="0">
                <a:latin typeface="+mj-lt"/>
                <a:cs typeface="Aharoni" panose="02010803020104030203" pitchFamily="2" charset="-79"/>
              </a:rPr>
              <a:t>	</a:t>
            </a:r>
            <a:r>
              <a:rPr lang="ru-RU" dirty="0"/>
              <a:t>	</a:t>
            </a:r>
            <a:endParaRPr lang="ru-RU" dirty="0">
              <a:hlinkClick r:id="rId2"/>
            </a:endParaRPr>
          </a:p>
          <a:p>
            <a:endParaRPr lang="ru-RU" b="1" dirty="0"/>
          </a:p>
          <a:p>
            <a:endParaRPr lang="ru-RU"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27</a:t>
            </a:fld>
            <a:endParaRPr lang="ru-RU">
              <a:solidFill>
                <a:srgbClr val="04617B">
                  <a:shade val="90000"/>
                </a:srgbClr>
              </a:solidFill>
            </a:endParaRPr>
          </a:p>
        </p:txBody>
      </p:sp>
    </p:spTree>
    <p:extLst>
      <p:ext uri="{BB962C8B-B14F-4D97-AF65-F5344CB8AC3E}">
        <p14:creationId xmlns:p14="http://schemas.microsoft.com/office/powerpoint/2010/main" val="3874400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sz="3600" b="1" dirty="0" smtClean="0">
                <a:solidFill>
                  <a:srgbClr val="FF3300"/>
                </a:solidFill>
              </a:rPr>
              <a:t>Не относятся к процессуальным издержкам по уголовным делам</a:t>
            </a:r>
            <a:endParaRPr lang="ru-RU" dirty="0"/>
          </a:p>
        </p:txBody>
      </p:sp>
      <p:sp>
        <p:nvSpPr>
          <p:cNvPr id="2" name="Объект 1"/>
          <p:cNvSpPr>
            <a:spLocks noGrp="1"/>
          </p:cNvSpPr>
          <p:nvPr>
            <p:ph idx="1"/>
          </p:nvPr>
        </p:nvSpPr>
        <p:spPr>
          <a:xfrm>
            <a:off x="-25609" y="1700808"/>
            <a:ext cx="9062105" cy="5040559"/>
          </a:xfrm>
        </p:spPr>
        <p:txBody>
          <a:bodyPr>
            <a:noAutofit/>
          </a:bodyPr>
          <a:lstStyle/>
          <a:p>
            <a:pPr algn="just"/>
            <a:r>
              <a:rPr lang="ru-RU" sz="2600" b="1" dirty="0">
                <a:latin typeface="Arial Black" panose="020B0A04020102020204" pitchFamily="34" charset="0"/>
              </a:rPr>
              <a:t>суммы, израсходованные на производство судебной экспертизы в государственных судебно-экспертных учреждениях (экспертных подразделениях</a:t>
            </a:r>
            <a:r>
              <a:rPr lang="ru-RU" sz="2600" b="1" dirty="0" smtClean="0">
                <a:latin typeface="Arial Black" panose="020B0A04020102020204" pitchFamily="34" charset="0"/>
              </a:rPr>
              <a:t>);</a:t>
            </a:r>
          </a:p>
          <a:p>
            <a:pPr algn="just"/>
            <a:r>
              <a:rPr lang="ru-RU" sz="2600" b="1" dirty="0">
                <a:latin typeface="Arial Black" panose="020B0A04020102020204" pitchFamily="34" charset="0"/>
              </a:rPr>
              <a:t>расходы на возмещение вреда, причиненного незаконными действиями и решениями органов дознания, предварительного следствия, </a:t>
            </a:r>
            <a:r>
              <a:rPr lang="ru-RU" sz="2600" b="1" dirty="0" smtClean="0">
                <a:latin typeface="Arial Black" panose="020B0A04020102020204" pitchFamily="34" charset="0"/>
              </a:rPr>
              <a:t>прокуратуры.</a:t>
            </a:r>
          </a:p>
          <a:p>
            <a:pPr marL="0" indent="0" algn="just">
              <a:buNone/>
            </a:pPr>
            <a:endParaRPr lang="ru-RU" sz="2600" b="1" dirty="0" smtClean="0">
              <a:latin typeface="Arial Black" panose="020B0A04020102020204" pitchFamily="34" charset="0"/>
            </a:endParaRPr>
          </a:p>
          <a:p>
            <a:pPr marL="0" indent="0" algn="just">
              <a:buNone/>
            </a:pPr>
            <a:r>
              <a:rPr lang="ru-RU" sz="2600" b="1" dirty="0" smtClean="0">
                <a:latin typeface="Arial Black" panose="020B0A04020102020204" pitchFamily="34" charset="0"/>
              </a:rPr>
              <a:t>Постановление Пленума Верховного Суда Российской Федерации от 19.12.2013 № 42, пункт 3</a:t>
            </a:r>
          </a:p>
          <a:p>
            <a:pPr marL="0" indent="0" algn="just">
              <a:buNone/>
            </a:pPr>
            <a:endParaRPr lang="ru-RU" sz="2400" dirty="0"/>
          </a:p>
          <a:p>
            <a:pPr algn="just"/>
            <a:endParaRPr lang="ru-RU" sz="2400"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28</a:t>
            </a:fld>
            <a:endParaRPr lang="ru-RU">
              <a:solidFill>
                <a:srgbClr val="04617B">
                  <a:shade val="90000"/>
                </a:srgbClr>
              </a:solidFill>
            </a:endParaRPr>
          </a:p>
        </p:txBody>
      </p:sp>
    </p:spTree>
    <p:extLst>
      <p:ext uri="{BB962C8B-B14F-4D97-AF65-F5344CB8AC3E}">
        <p14:creationId xmlns:p14="http://schemas.microsoft.com/office/powerpoint/2010/main" val="125008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60648"/>
            <a:ext cx="9144000" cy="2111548"/>
          </a:xfrm>
        </p:spPr>
        <p:txBody>
          <a:bodyPr>
            <a:normAutofit/>
          </a:bodyPr>
          <a:lstStyle/>
          <a:p>
            <a:r>
              <a:rPr lang="ru-RU" sz="6300" b="1" dirty="0" smtClean="0">
                <a:solidFill>
                  <a:srgbClr val="FF0000"/>
                </a:solidFill>
              </a:rPr>
              <a:t>Порядок возмещения</a:t>
            </a:r>
            <a:endParaRPr lang="ru-RU" sz="6300" b="1" dirty="0">
              <a:solidFill>
                <a:srgbClr val="FF0000"/>
              </a:solidFill>
            </a:endParaRPr>
          </a:p>
        </p:txBody>
      </p:sp>
      <p:sp>
        <p:nvSpPr>
          <p:cNvPr id="3" name="Подзаголовок 2"/>
          <p:cNvSpPr>
            <a:spLocks noGrp="1"/>
          </p:cNvSpPr>
          <p:nvPr>
            <p:ph type="subTitle" idx="1"/>
          </p:nvPr>
        </p:nvSpPr>
        <p:spPr>
          <a:xfrm>
            <a:off x="179512" y="4509120"/>
            <a:ext cx="8964488" cy="2088232"/>
          </a:xfrm>
        </p:spPr>
        <p:txBody>
          <a:bodyPr>
            <a:normAutofit/>
          </a:bodyPr>
          <a:lstStyle/>
          <a:p>
            <a:r>
              <a:rPr lang="ru-RU" sz="5000" b="1" cap="all" dirty="0" smtClean="0">
                <a:solidFill>
                  <a:srgbClr val="FF0000"/>
                </a:solidFill>
                <a:effectLst>
                  <a:reflection blurRad="12700" stA="48000" endA="300" endPos="55000" dir="5400000" sy="-90000" algn="bl" rotWithShape="0"/>
                </a:effectLst>
                <a:latin typeface="Franklin Gothic Medium"/>
              </a:rPr>
              <a:t>Процессуальных издержек</a:t>
            </a:r>
            <a:endParaRPr lang="ru-RU" sz="5000" b="1" dirty="0">
              <a:solidFill>
                <a:schemeClr val="tx1"/>
              </a:solidFill>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DBF5F9">
                    <a:shade val="90000"/>
                  </a:srgbClr>
                </a:solidFill>
              </a:rPr>
              <a:pPr/>
              <a:t>29</a:t>
            </a:fld>
            <a:endParaRPr lang="ru-RU">
              <a:solidFill>
                <a:srgbClr val="DBF5F9">
                  <a:shade val="90000"/>
                </a:srgbClr>
              </a:solidFill>
            </a:endParaRPr>
          </a:p>
        </p:txBody>
      </p:sp>
      <p:sp>
        <p:nvSpPr>
          <p:cNvPr id="4" name="AutoShape 2" descr="https://img4.goodfon.ru/original/1152x864/e/bd/fraktal-shary-goluby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img4.goodfon.ru/original/1152x864/e/bd/fraktal-shary-goluby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s://img4.goodfon.ru/original/1152x864/e/bd/fraktal-shary-goluby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4" name="Picture 8" descr="https://i.artfile.ru/3000x2000_721964_%5bwww.ArtFile.ru%5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772816"/>
            <a:ext cx="5161023" cy="344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9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idx="1"/>
          </p:nvPr>
        </p:nvSpPr>
        <p:spPr>
          <a:xfrm>
            <a:off x="467544" y="4653136"/>
            <a:ext cx="8458200" cy="1219200"/>
          </a:xfrm>
        </p:spPr>
        <p:txBody>
          <a:bodyPr/>
          <a:lstStyle/>
          <a:p>
            <a:endParaRPr lang="ru-RU" dirty="0"/>
          </a:p>
        </p:txBody>
      </p:sp>
      <p:sp>
        <p:nvSpPr>
          <p:cNvPr id="3" name="Номер слайда 2"/>
          <p:cNvSpPr>
            <a:spLocks noGrp="1"/>
          </p:cNvSpPr>
          <p:nvPr>
            <p:ph type="sldNum" sz="quarter" idx="12"/>
          </p:nvPr>
        </p:nvSpPr>
        <p:spPr/>
        <p:txBody>
          <a:bodyPr/>
          <a:lstStyle/>
          <a:p>
            <a:fld id="{93A08812-34C3-4506-B38B-1AEF3A6A1539}" type="slidenum">
              <a:rPr lang="ru-RU" smtClean="0">
                <a:solidFill>
                  <a:srgbClr val="DBF5F9">
                    <a:shade val="90000"/>
                  </a:srgbClr>
                </a:solidFill>
              </a:rPr>
              <a:pPr/>
              <a:t>3</a:t>
            </a:fld>
            <a:endParaRPr lang="ru-RU">
              <a:solidFill>
                <a:srgbClr val="DBF5F9">
                  <a:shade val="90000"/>
                </a:srgbClr>
              </a:solidFill>
            </a:endParaRPr>
          </a:p>
        </p:txBody>
      </p:sp>
      <p:sp>
        <p:nvSpPr>
          <p:cNvPr id="8" name="Заголовок 7"/>
          <p:cNvSpPr>
            <a:spLocks noGrp="1"/>
          </p:cNvSpPr>
          <p:nvPr>
            <p:ph type="title"/>
          </p:nvPr>
        </p:nvSpPr>
        <p:spPr>
          <a:xfrm>
            <a:off x="0" y="188640"/>
            <a:ext cx="9144000" cy="1184825"/>
          </a:xfrm>
        </p:spPr>
        <p:txBody>
          <a:bodyPr>
            <a:noAutofit/>
          </a:bodyPr>
          <a:lstStyle/>
          <a:p>
            <a:pPr algn="ctr"/>
            <a:r>
              <a:rPr lang="ru-RU" sz="3200" b="1" dirty="0" smtClean="0">
                <a:solidFill>
                  <a:schemeClr val="tx1"/>
                </a:solidFill>
              </a:rPr>
              <a:t>Определение процессуальных издержек в зависимости от вида судопроизводства</a:t>
            </a:r>
            <a:endParaRPr lang="ru-RU" sz="3200" b="1" dirty="0">
              <a:solidFill>
                <a:schemeClr val="tx1"/>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06789633"/>
              </p:ext>
            </p:extLst>
          </p:nvPr>
        </p:nvGraphicFramePr>
        <p:xfrm>
          <a:off x="-2" y="1556792"/>
          <a:ext cx="9108506" cy="4752528"/>
        </p:xfrm>
        <a:graphic>
          <a:graphicData uri="http://schemas.openxmlformats.org/drawingml/2006/table">
            <a:tbl>
              <a:tblPr firstRow="1" bandRow="1">
                <a:tableStyleId>{69CF1AB2-1976-4502-BF36-3FF5EA218861}</a:tableStyleId>
              </a:tblPr>
              <a:tblGrid>
                <a:gridCol w="1714618"/>
                <a:gridCol w="1921280"/>
                <a:gridCol w="1728192"/>
                <a:gridCol w="1800200"/>
                <a:gridCol w="1944216"/>
              </a:tblGrid>
              <a:tr h="2422270">
                <a:tc>
                  <a:txBody>
                    <a:bodyPr/>
                    <a:lstStyle/>
                    <a:p>
                      <a:pPr algn="ctr"/>
                      <a:r>
                        <a:rPr lang="ru-RU" sz="2000" dirty="0" smtClean="0"/>
                        <a:t>Уголовное </a:t>
                      </a:r>
                      <a:r>
                        <a:rPr lang="ru-RU" sz="2000" dirty="0" err="1" smtClean="0"/>
                        <a:t>судопроиз-водство</a:t>
                      </a:r>
                      <a:endParaRPr lang="ru-RU" sz="2000" dirty="0"/>
                    </a:p>
                  </a:txBody>
                  <a:tcPr>
                    <a:solidFill>
                      <a:schemeClr val="accent1"/>
                    </a:solidFill>
                  </a:tcPr>
                </a:tc>
                <a:tc>
                  <a:txBody>
                    <a:bodyPr/>
                    <a:lstStyle/>
                    <a:p>
                      <a:pPr algn="ctr"/>
                      <a:r>
                        <a:rPr lang="ru-RU" sz="2000" dirty="0" smtClean="0"/>
                        <a:t>Гражданское </a:t>
                      </a:r>
                      <a:r>
                        <a:rPr lang="ru-RU" sz="2000" dirty="0" err="1" smtClean="0"/>
                        <a:t>судопроиз-водство</a:t>
                      </a:r>
                      <a:endParaRPr lang="ru-RU" sz="2000" dirty="0"/>
                    </a:p>
                  </a:txBody>
                  <a:tcPr>
                    <a:solidFill>
                      <a:schemeClr val="accent1"/>
                    </a:solidFill>
                  </a:tcPr>
                </a:tc>
                <a:tc>
                  <a:txBody>
                    <a:bodyPr/>
                    <a:lstStyle/>
                    <a:p>
                      <a:pPr algn="ctr"/>
                      <a:r>
                        <a:rPr lang="ru-RU" sz="2000" dirty="0" err="1" smtClean="0"/>
                        <a:t>Администра-тивное</a:t>
                      </a:r>
                      <a:r>
                        <a:rPr lang="ru-RU" sz="2000" dirty="0" smtClean="0"/>
                        <a:t> </a:t>
                      </a:r>
                      <a:r>
                        <a:rPr lang="ru-RU" sz="2000" dirty="0" err="1" smtClean="0"/>
                        <a:t>судопроиз-водство</a:t>
                      </a:r>
                      <a:endParaRPr lang="ru-RU" sz="2000" dirty="0"/>
                    </a:p>
                  </a:txBody>
                  <a:tcPr>
                    <a:solidFill>
                      <a:schemeClr val="accent1"/>
                    </a:solidFill>
                  </a:tcPr>
                </a:tc>
                <a:tc>
                  <a:txBody>
                    <a:bodyPr/>
                    <a:lstStyle/>
                    <a:p>
                      <a:pPr algn="ctr"/>
                      <a:r>
                        <a:rPr lang="ru-RU" sz="2000" dirty="0" smtClean="0"/>
                        <a:t>Производство по делам</a:t>
                      </a:r>
                      <a:r>
                        <a:rPr lang="ru-RU" sz="2000" baseline="0" dirty="0" smtClean="0"/>
                        <a:t> об </a:t>
                      </a:r>
                      <a:r>
                        <a:rPr lang="ru-RU" sz="2000" baseline="0" dirty="0" err="1" smtClean="0"/>
                        <a:t>админист-ративных</a:t>
                      </a:r>
                      <a:r>
                        <a:rPr lang="ru-RU" sz="2000" baseline="0" dirty="0" smtClean="0"/>
                        <a:t> </a:t>
                      </a:r>
                      <a:r>
                        <a:rPr lang="ru-RU" sz="2000" baseline="0" dirty="0" err="1" smtClean="0"/>
                        <a:t>правона</a:t>
                      </a:r>
                      <a:r>
                        <a:rPr lang="ru-RU" sz="2000" baseline="0" dirty="0" smtClean="0"/>
                        <a:t>-рушениях</a:t>
                      </a:r>
                      <a:endParaRPr lang="ru-RU" sz="2000" dirty="0"/>
                    </a:p>
                  </a:txBody>
                  <a:tcPr>
                    <a:solidFill>
                      <a:schemeClr val="accent1"/>
                    </a:solidFill>
                  </a:tcPr>
                </a:tc>
                <a:tc>
                  <a:txBody>
                    <a:bodyPr/>
                    <a:lstStyle/>
                    <a:p>
                      <a:pPr algn="ctr"/>
                      <a:r>
                        <a:rPr lang="ru-RU" sz="2000" dirty="0" smtClean="0"/>
                        <a:t>Арбитражное </a:t>
                      </a:r>
                      <a:r>
                        <a:rPr lang="ru-RU" sz="2000" dirty="0" err="1" smtClean="0"/>
                        <a:t>судопроиз-водство</a:t>
                      </a:r>
                      <a:endParaRPr lang="ru-RU" sz="2000" dirty="0"/>
                    </a:p>
                  </a:txBody>
                  <a:tcPr>
                    <a:solidFill>
                      <a:schemeClr val="accent1"/>
                    </a:solidFill>
                  </a:tcPr>
                </a:tc>
              </a:tr>
              <a:tr h="2330258">
                <a:tc>
                  <a:txBody>
                    <a:bodyPr/>
                    <a:lstStyle/>
                    <a:p>
                      <a:pPr algn="ctr"/>
                      <a:r>
                        <a:rPr lang="ru-RU" b="1" dirty="0" smtClean="0"/>
                        <a:t>Уголовно-</a:t>
                      </a:r>
                      <a:r>
                        <a:rPr lang="ru-RU" b="1" dirty="0" err="1" smtClean="0"/>
                        <a:t>процессуаль</a:t>
                      </a:r>
                      <a:r>
                        <a:rPr lang="ru-RU" b="1" dirty="0" smtClean="0"/>
                        <a:t>-</a:t>
                      </a:r>
                      <a:r>
                        <a:rPr lang="ru-RU" b="1" dirty="0" err="1" smtClean="0"/>
                        <a:t>ный</a:t>
                      </a:r>
                      <a:r>
                        <a:rPr lang="ru-RU" b="1" baseline="0" dirty="0" smtClean="0"/>
                        <a:t> кодекс Российской Федерации</a:t>
                      </a:r>
                    </a:p>
                    <a:p>
                      <a:pPr algn="ctr"/>
                      <a:r>
                        <a:rPr lang="ru-RU" b="1" baseline="0" dirty="0" smtClean="0"/>
                        <a:t>(УПК)</a:t>
                      </a:r>
                      <a:endParaRPr lang="ru-RU" b="1" dirty="0"/>
                    </a:p>
                  </a:txBody>
                  <a:tcPr/>
                </a:tc>
                <a:tc>
                  <a:txBody>
                    <a:bodyPr/>
                    <a:lstStyle/>
                    <a:p>
                      <a:pPr algn="ctr"/>
                      <a:r>
                        <a:rPr lang="ru-RU" b="1" dirty="0" smtClean="0"/>
                        <a:t>Гражданский процессуальный кодекс Российской Федерации</a:t>
                      </a:r>
                    </a:p>
                    <a:p>
                      <a:pPr algn="ctr"/>
                      <a:r>
                        <a:rPr lang="ru-RU" b="1" dirty="0" smtClean="0"/>
                        <a:t>(ГПК)</a:t>
                      </a:r>
                      <a:endParaRPr lang="ru-RU" b="1" dirty="0"/>
                    </a:p>
                  </a:txBody>
                  <a:tcPr/>
                </a:tc>
                <a:tc>
                  <a:txBody>
                    <a:bodyPr/>
                    <a:lstStyle/>
                    <a:p>
                      <a:pPr algn="ctr"/>
                      <a:r>
                        <a:rPr lang="ru-RU" b="1" dirty="0" smtClean="0"/>
                        <a:t>Кодекс </a:t>
                      </a:r>
                      <a:r>
                        <a:rPr lang="ru-RU" b="1" dirty="0" err="1" smtClean="0"/>
                        <a:t>администра</a:t>
                      </a:r>
                      <a:r>
                        <a:rPr lang="ru-RU" b="1" dirty="0" smtClean="0"/>
                        <a:t>-</a:t>
                      </a:r>
                      <a:br>
                        <a:rPr lang="ru-RU" b="1" dirty="0" smtClean="0"/>
                      </a:br>
                      <a:r>
                        <a:rPr lang="ru-RU" b="1" dirty="0" err="1" smtClean="0"/>
                        <a:t>тивного</a:t>
                      </a:r>
                      <a:r>
                        <a:rPr lang="ru-RU" b="1" dirty="0" smtClean="0"/>
                        <a:t> </a:t>
                      </a:r>
                      <a:r>
                        <a:rPr lang="ru-RU" b="1" dirty="0" err="1" smtClean="0"/>
                        <a:t>судопроиз</a:t>
                      </a:r>
                      <a:r>
                        <a:rPr lang="ru-RU" b="1" dirty="0" smtClean="0"/>
                        <a:t>-</a:t>
                      </a:r>
                      <a:br>
                        <a:rPr lang="ru-RU" b="1" dirty="0" smtClean="0"/>
                      </a:br>
                      <a:r>
                        <a:rPr lang="ru-RU" b="1" dirty="0" err="1" smtClean="0"/>
                        <a:t>водства</a:t>
                      </a:r>
                      <a:r>
                        <a:rPr lang="ru-RU" b="1" baseline="0" dirty="0" smtClean="0"/>
                        <a:t> Российской Федерации</a:t>
                      </a:r>
                    </a:p>
                    <a:p>
                      <a:pPr algn="ctr"/>
                      <a:r>
                        <a:rPr lang="ru-RU" b="1" baseline="0" dirty="0" smtClean="0"/>
                        <a:t>(КАС)</a:t>
                      </a:r>
                      <a:endParaRPr lang="ru-RU" b="1" dirty="0"/>
                    </a:p>
                  </a:txBody>
                  <a:tcPr/>
                </a:tc>
                <a:tc>
                  <a:txBody>
                    <a:bodyPr/>
                    <a:lstStyle/>
                    <a:p>
                      <a:pPr algn="ctr"/>
                      <a:r>
                        <a:rPr lang="ru-RU" b="1" dirty="0" smtClean="0"/>
                        <a:t>Кодекс</a:t>
                      </a:r>
                      <a:r>
                        <a:rPr lang="ru-RU" b="1" baseline="0" dirty="0" smtClean="0"/>
                        <a:t> Российской Федерации по делам об </a:t>
                      </a:r>
                      <a:r>
                        <a:rPr lang="ru-RU" b="1" baseline="0" dirty="0" err="1" smtClean="0"/>
                        <a:t>администрати-вных</a:t>
                      </a:r>
                      <a:r>
                        <a:rPr lang="ru-RU" b="1" baseline="0" dirty="0" smtClean="0"/>
                        <a:t> право-нарушениях</a:t>
                      </a:r>
                    </a:p>
                    <a:p>
                      <a:pPr algn="ctr"/>
                      <a:r>
                        <a:rPr lang="ru-RU" b="1" baseline="0" dirty="0" smtClean="0"/>
                        <a:t>(КоАП)</a:t>
                      </a:r>
                      <a:endParaRPr lang="ru-RU" b="1" dirty="0"/>
                    </a:p>
                  </a:txBody>
                  <a:tcPr/>
                </a:tc>
                <a:tc>
                  <a:txBody>
                    <a:bodyPr/>
                    <a:lstStyle/>
                    <a:p>
                      <a:pPr algn="ctr"/>
                      <a:r>
                        <a:rPr lang="ru-RU" b="1" dirty="0" smtClean="0"/>
                        <a:t>Арбитражный процессуальный кодекс Российской Федерации</a:t>
                      </a:r>
                    </a:p>
                    <a:p>
                      <a:pPr algn="ctr"/>
                      <a:r>
                        <a:rPr lang="ru-RU" b="1" dirty="0" smtClean="0"/>
                        <a:t>(АПК)</a:t>
                      </a:r>
                      <a:endParaRPr lang="ru-RU" b="1" dirty="0"/>
                    </a:p>
                  </a:txBody>
                  <a:tcPr/>
                </a:tc>
              </a:tr>
            </a:tbl>
          </a:graphicData>
        </a:graphic>
      </p:graphicFrame>
    </p:spTree>
    <p:extLst>
      <p:ext uri="{BB962C8B-B14F-4D97-AF65-F5344CB8AC3E}">
        <p14:creationId xmlns:p14="http://schemas.microsoft.com/office/powerpoint/2010/main" val="279303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5100" y="188640"/>
            <a:ext cx="8686800" cy="838200"/>
          </a:xfrm>
        </p:spPr>
        <p:txBody>
          <a:bodyPr/>
          <a:lstStyle/>
          <a:p>
            <a:pPr algn="ctr"/>
            <a:r>
              <a:rPr lang="ru-RU" dirty="0" smtClean="0">
                <a:solidFill>
                  <a:srgbClr val="C00000"/>
                </a:solidFill>
              </a:rPr>
              <a:t>Какой бюджет?</a:t>
            </a:r>
            <a:endParaRPr lang="ru-RU" dirty="0">
              <a:solidFill>
                <a:srgbClr val="C00000"/>
              </a:solidFill>
            </a:endParaRPr>
          </a:p>
        </p:txBody>
      </p:sp>
      <p:sp>
        <p:nvSpPr>
          <p:cNvPr id="18" name="Номер слайда 17"/>
          <p:cNvSpPr>
            <a:spLocks noGrp="1"/>
          </p:cNvSpPr>
          <p:nvPr>
            <p:ph type="sldNum" sz="quarter" idx="12"/>
          </p:nvPr>
        </p:nvSpPr>
        <p:spPr/>
        <p:txBody>
          <a:bodyPr/>
          <a:lstStyle/>
          <a:p>
            <a:fld id="{93A08812-34C3-4506-B38B-1AEF3A6A1539}" type="slidenum">
              <a:rPr lang="ru-RU" smtClean="0">
                <a:solidFill>
                  <a:srgbClr val="04617B">
                    <a:shade val="90000"/>
                  </a:srgbClr>
                </a:solidFill>
              </a:rPr>
              <a:pPr/>
              <a:t>30</a:t>
            </a:fld>
            <a:endParaRPr lang="ru-RU">
              <a:solidFill>
                <a:srgbClr val="04617B">
                  <a:shade val="90000"/>
                </a:srgbClr>
              </a:solidFill>
            </a:endParaRPr>
          </a:p>
        </p:txBody>
      </p:sp>
      <p:sp>
        <p:nvSpPr>
          <p:cNvPr id="4" name="Прямоугольник 3"/>
          <p:cNvSpPr/>
          <p:nvPr/>
        </p:nvSpPr>
        <p:spPr>
          <a:xfrm>
            <a:off x="467544" y="1005880"/>
            <a:ext cx="4032448" cy="15338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1"/>
                </a:solidFill>
                <a:effectLst>
                  <a:outerShdw blurRad="38100" dist="38100" dir="2700000" algn="tl">
                    <a:srgbClr val="000000">
                      <a:alpha val="43137"/>
                    </a:srgbClr>
                  </a:outerShdw>
                </a:effectLst>
              </a:rPr>
              <a:t>Дела, рассматриваемые федеральными </a:t>
            </a:r>
            <a:r>
              <a:rPr lang="ru-RU" sz="2800" b="1" dirty="0" smtClean="0">
                <a:solidFill>
                  <a:schemeClr val="tx1"/>
                </a:solidFill>
                <a:effectLst>
                  <a:outerShdw blurRad="38100" dist="38100" dir="2700000" algn="tl">
                    <a:srgbClr val="000000">
                      <a:alpha val="43137"/>
                    </a:srgbClr>
                  </a:outerShdw>
                </a:effectLst>
              </a:rPr>
              <a:t>судами</a:t>
            </a:r>
            <a:endParaRPr lang="ru-RU" sz="2800" b="1" dirty="0">
              <a:solidFill>
                <a:schemeClr val="tx1"/>
              </a:solidFill>
              <a:effectLst>
                <a:outerShdw blurRad="38100" dist="38100" dir="2700000" algn="tl">
                  <a:srgbClr val="000000">
                    <a:alpha val="43137"/>
                  </a:srgbClr>
                </a:outerShdw>
              </a:effectLst>
            </a:endParaRPr>
          </a:p>
        </p:txBody>
      </p:sp>
      <p:sp>
        <p:nvSpPr>
          <p:cNvPr id="5" name="Прямоугольник 4"/>
          <p:cNvSpPr/>
          <p:nvPr/>
        </p:nvSpPr>
        <p:spPr>
          <a:xfrm>
            <a:off x="5724128" y="1099592"/>
            <a:ext cx="3240360" cy="13464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effectLst>
                  <a:outerShdw blurRad="38100" dist="38100" dir="2700000" algn="tl">
                    <a:srgbClr val="000000">
                      <a:alpha val="43137"/>
                    </a:srgbClr>
                  </a:outerShdw>
                </a:effectLst>
              </a:rPr>
              <a:t>Дела, рассматриваемые мировыми судьями</a:t>
            </a:r>
          </a:p>
        </p:txBody>
      </p:sp>
      <p:sp>
        <p:nvSpPr>
          <p:cNvPr id="9" name="Овал 8"/>
          <p:cNvSpPr/>
          <p:nvPr/>
        </p:nvSpPr>
        <p:spPr>
          <a:xfrm>
            <a:off x="6382208" y="5396812"/>
            <a:ext cx="2388696" cy="131919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latin typeface="Arial Black" panose="020B0A04020102020204" pitchFamily="34" charset="0"/>
              </a:rPr>
              <a:t>Бюджет субъекта </a:t>
            </a:r>
            <a:r>
              <a:rPr lang="ru-RU" sz="2000" b="1" dirty="0" smtClean="0">
                <a:solidFill>
                  <a:srgbClr val="FF0000"/>
                </a:solidFill>
                <a:latin typeface="Arial Black" panose="020B0A04020102020204" pitchFamily="34" charset="0"/>
              </a:rPr>
              <a:t>РФ</a:t>
            </a:r>
            <a:endParaRPr lang="ru-RU" sz="2000" b="1" dirty="0">
              <a:solidFill>
                <a:srgbClr val="FF0000"/>
              </a:solidFill>
              <a:latin typeface="Arial Black" panose="020B0A04020102020204" pitchFamily="34" charset="0"/>
            </a:endParaRPr>
          </a:p>
        </p:txBody>
      </p:sp>
      <p:sp>
        <p:nvSpPr>
          <p:cNvPr id="10" name="Скругленный прямоугольник 9"/>
          <p:cNvSpPr/>
          <p:nvPr/>
        </p:nvSpPr>
        <p:spPr>
          <a:xfrm>
            <a:off x="250173" y="5713136"/>
            <a:ext cx="4752528" cy="10801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FF0000"/>
                </a:solidFill>
                <a:latin typeface="Arial Black" panose="020B0A04020102020204" pitchFamily="34" charset="0"/>
                <a:cs typeface="Aharoni" panose="02010803020104030203" pitchFamily="2" charset="-79"/>
              </a:rPr>
              <a:t>Федеральный бюджет</a:t>
            </a:r>
          </a:p>
        </p:txBody>
      </p:sp>
      <p:sp>
        <p:nvSpPr>
          <p:cNvPr id="14" name="Стрелка вниз 13"/>
          <p:cNvSpPr/>
          <p:nvPr/>
        </p:nvSpPr>
        <p:spPr>
          <a:xfrm rot="3516548">
            <a:off x="4006229" y="4553238"/>
            <a:ext cx="498237" cy="125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Стрелка вниз 15"/>
          <p:cNvSpPr/>
          <p:nvPr/>
        </p:nvSpPr>
        <p:spPr>
          <a:xfrm>
            <a:off x="2364229" y="4869160"/>
            <a:ext cx="42262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Стрелка вниз 16"/>
          <p:cNvSpPr/>
          <p:nvPr/>
        </p:nvSpPr>
        <p:spPr>
          <a:xfrm>
            <a:off x="7644547" y="2695456"/>
            <a:ext cx="512090" cy="676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1" name="Скругленный прямоугольник 20"/>
          <p:cNvSpPr/>
          <p:nvPr/>
        </p:nvSpPr>
        <p:spPr>
          <a:xfrm>
            <a:off x="7030280" y="3502043"/>
            <a:ext cx="1740624" cy="1078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Гражданские дела</a:t>
            </a:r>
            <a:endParaRPr lang="ru-RU" b="1" dirty="0">
              <a:solidFill>
                <a:schemeClr val="tx1"/>
              </a:solidFill>
            </a:endParaRPr>
          </a:p>
        </p:txBody>
      </p:sp>
      <p:sp>
        <p:nvSpPr>
          <p:cNvPr id="23" name="Стрелка вниз 22"/>
          <p:cNvSpPr/>
          <p:nvPr/>
        </p:nvSpPr>
        <p:spPr>
          <a:xfrm>
            <a:off x="7662897" y="4580666"/>
            <a:ext cx="497840" cy="773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1219222" y="3617389"/>
            <a:ext cx="2814429" cy="1078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Гражданские, административные и</a:t>
            </a:r>
            <a:endParaRPr lang="ru-RU" b="1" dirty="0">
              <a:solidFill>
                <a:schemeClr val="tx1"/>
              </a:solidFill>
            </a:endParaRPr>
          </a:p>
          <a:p>
            <a:pPr algn="ctr"/>
            <a:r>
              <a:rPr lang="ru-RU" b="1" dirty="0" smtClean="0">
                <a:solidFill>
                  <a:schemeClr val="tx1"/>
                </a:solidFill>
              </a:rPr>
              <a:t>арбитражные </a:t>
            </a:r>
            <a:r>
              <a:rPr lang="ru-RU" b="1" dirty="0" smtClean="0">
                <a:solidFill>
                  <a:schemeClr val="tx1"/>
                </a:solidFill>
              </a:rPr>
              <a:t>дела</a:t>
            </a:r>
            <a:endParaRPr lang="ru-RU" b="1" dirty="0">
              <a:solidFill>
                <a:schemeClr val="tx1"/>
              </a:solidFill>
            </a:endParaRPr>
          </a:p>
        </p:txBody>
      </p:sp>
      <p:sp>
        <p:nvSpPr>
          <p:cNvPr id="26" name="Скругленный прямоугольник 25"/>
          <p:cNvSpPr/>
          <p:nvPr/>
        </p:nvSpPr>
        <p:spPr>
          <a:xfrm>
            <a:off x="4734854" y="3617390"/>
            <a:ext cx="1443828" cy="1078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Уголовные дела</a:t>
            </a:r>
            <a:endParaRPr lang="ru-RU" b="1" dirty="0">
              <a:solidFill>
                <a:schemeClr val="tx1"/>
              </a:solidFill>
            </a:endParaRPr>
          </a:p>
        </p:txBody>
      </p:sp>
      <p:sp>
        <p:nvSpPr>
          <p:cNvPr id="27" name="Стрелка вниз 26"/>
          <p:cNvSpPr/>
          <p:nvPr/>
        </p:nvSpPr>
        <p:spPr>
          <a:xfrm rot="3001828">
            <a:off x="6236982" y="2558290"/>
            <a:ext cx="422622" cy="1037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Стрелка вниз 27"/>
          <p:cNvSpPr/>
          <p:nvPr/>
        </p:nvSpPr>
        <p:spPr>
          <a:xfrm>
            <a:off x="2361776" y="2713949"/>
            <a:ext cx="422622" cy="788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910784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188640"/>
            <a:ext cx="8686800" cy="838200"/>
          </a:xfrm>
        </p:spPr>
        <p:txBody>
          <a:bodyPr>
            <a:normAutofit/>
          </a:bodyPr>
          <a:lstStyle/>
          <a:p>
            <a:pPr algn="ctr"/>
            <a:r>
              <a:rPr lang="ru-RU" b="1" dirty="0" smtClean="0">
                <a:solidFill>
                  <a:srgbClr val="FF3300"/>
                </a:solidFill>
              </a:rPr>
              <a:t>Уголовный процес</a:t>
            </a:r>
            <a:r>
              <a:rPr lang="ru-RU" b="1" dirty="0">
                <a:solidFill>
                  <a:srgbClr val="FF3300"/>
                </a:solidFill>
              </a:rPr>
              <a:t>с</a:t>
            </a:r>
            <a:endParaRPr lang="ru-RU" b="1" dirty="0"/>
          </a:p>
        </p:txBody>
      </p:sp>
      <p:sp>
        <p:nvSpPr>
          <p:cNvPr id="2" name="Объект 1"/>
          <p:cNvSpPr>
            <a:spLocks noGrp="1"/>
          </p:cNvSpPr>
          <p:nvPr>
            <p:ph idx="1"/>
          </p:nvPr>
        </p:nvSpPr>
        <p:spPr>
          <a:xfrm>
            <a:off x="15229" y="1052736"/>
            <a:ext cx="9036496" cy="5589240"/>
          </a:xfrm>
        </p:spPr>
        <p:txBody>
          <a:bodyPr>
            <a:noAutofit/>
          </a:bodyPr>
          <a:lstStyle/>
          <a:p>
            <a:pPr algn="just"/>
            <a:r>
              <a:rPr lang="ru-RU" sz="2300" dirty="0" smtClean="0"/>
              <a:t>Часть </a:t>
            </a:r>
            <a:r>
              <a:rPr lang="ru-RU" sz="2300" dirty="0"/>
              <a:t>1 статьи 132 УПК РФ: </a:t>
            </a:r>
            <a:r>
              <a:rPr lang="ru-RU" sz="2300" b="1" dirty="0"/>
              <a:t>Процессуальные </a:t>
            </a:r>
            <a:r>
              <a:rPr lang="ru-RU" sz="2300" b="1" dirty="0" smtClean="0"/>
              <a:t>издержки:</a:t>
            </a:r>
          </a:p>
          <a:p>
            <a:pPr algn="just"/>
            <a:r>
              <a:rPr lang="ru-RU" sz="2300" b="1" dirty="0" smtClean="0"/>
              <a:t>взыскиваются </a:t>
            </a:r>
            <a:r>
              <a:rPr lang="ru-RU" sz="2300" b="1" dirty="0"/>
              <a:t>с </a:t>
            </a:r>
            <a:r>
              <a:rPr lang="ru-RU" sz="2300" b="1" dirty="0" smtClean="0"/>
              <a:t>осужденных, с лиц, уголовное дело или уголовное преследование в отношении которых прекращено по основаниям, не дающим права на реабилитацию.</a:t>
            </a:r>
          </a:p>
          <a:p>
            <a:pPr algn="just"/>
            <a:r>
              <a:rPr lang="ru-RU" sz="2300" b="1" dirty="0" smtClean="0"/>
              <a:t>возмещаются </a:t>
            </a:r>
            <a:r>
              <a:rPr lang="ru-RU" sz="2300" b="1" dirty="0">
                <a:solidFill>
                  <a:srgbClr val="FF0000"/>
                </a:solidFill>
                <a:effectLst>
                  <a:outerShdw blurRad="38100" dist="38100" dir="2700000" algn="tl">
                    <a:srgbClr val="000000">
                      <a:alpha val="43137"/>
                    </a:srgbClr>
                  </a:outerShdw>
                </a:effectLst>
              </a:rPr>
              <a:t>за счет средств федерального бюджета.</a:t>
            </a:r>
          </a:p>
          <a:p>
            <a:pPr marL="0" indent="0">
              <a:buNone/>
            </a:pPr>
            <a:r>
              <a:rPr lang="ru-RU" sz="2300" b="1" dirty="0" smtClean="0">
                <a:effectLst>
                  <a:outerShdw blurRad="38100" dist="38100" dir="2700000" algn="tl">
                    <a:srgbClr val="000000">
                      <a:alpha val="43137"/>
                    </a:srgbClr>
                  </a:outerShdw>
                </a:effectLst>
              </a:rPr>
              <a:t>С осужденного, за исключением </a:t>
            </a:r>
          </a:p>
          <a:p>
            <a:r>
              <a:rPr lang="ru-RU" sz="2300" b="1" dirty="0">
                <a:effectLst>
                  <a:outerShdw blurRad="38100" dist="38100" dir="2700000" algn="tl">
                    <a:srgbClr val="000000">
                      <a:alpha val="43137"/>
                    </a:srgbClr>
                  </a:outerShdw>
                </a:effectLst>
              </a:rPr>
              <a:t>у</a:t>
            </a:r>
            <a:r>
              <a:rPr lang="ru-RU" sz="2300" b="1" dirty="0" smtClean="0">
                <a:effectLst>
                  <a:outerShdw blurRad="38100" dist="38100" dir="2700000" algn="tl">
                    <a:srgbClr val="000000">
                      <a:alpha val="43137"/>
                    </a:srgbClr>
                  </a:outerShdw>
                </a:effectLst>
              </a:rPr>
              <a:t>частия в деле переводчика, </a:t>
            </a:r>
          </a:p>
          <a:p>
            <a:r>
              <a:rPr lang="ru-RU" sz="2300" b="1" dirty="0" smtClean="0">
                <a:effectLst>
                  <a:outerShdw blurRad="38100" dist="38100" dir="2700000" algn="tl">
                    <a:srgbClr val="000000">
                      <a:alpha val="43137"/>
                    </a:srgbClr>
                  </a:outerShdw>
                </a:effectLst>
              </a:rPr>
              <a:t>отказ от защитника, </a:t>
            </a:r>
          </a:p>
          <a:p>
            <a:r>
              <a:rPr lang="ru-RU" sz="2300" b="1" dirty="0" smtClean="0">
                <a:effectLst>
                  <a:outerShdw blurRad="38100" dist="38100" dir="2700000" algn="tl">
                    <a:srgbClr val="000000">
                      <a:alpha val="43137"/>
                    </a:srgbClr>
                  </a:outerShdw>
                </a:effectLst>
              </a:rPr>
              <a:t>в случае реабилитации, </a:t>
            </a:r>
          </a:p>
          <a:p>
            <a:r>
              <a:rPr lang="ru-RU" sz="2300" b="1" dirty="0" smtClean="0">
                <a:effectLst>
                  <a:outerShdw blurRad="38100" dist="38100" dir="2700000" algn="tl">
                    <a:srgbClr val="000000">
                      <a:alpha val="43137"/>
                    </a:srgbClr>
                  </a:outerShdw>
                </a:effectLst>
              </a:rPr>
              <a:t>имущественной несостоятельности,</a:t>
            </a:r>
          </a:p>
          <a:p>
            <a:r>
              <a:rPr lang="ru-RU" sz="2300" b="1" dirty="0">
                <a:effectLst>
                  <a:outerShdw blurRad="38100" dist="38100" dir="2700000" algn="tl">
                    <a:srgbClr val="000000">
                      <a:alpha val="43137"/>
                    </a:srgbClr>
                  </a:outerShdw>
                </a:effectLst>
              </a:rPr>
              <a:t>е</a:t>
            </a:r>
            <a:r>
              <a:rPr lang="ru-RU" sz="2300" b="1" dirty="0" smtClean="0">
                <a:effectLst>
                  <a:outerShdw blurRad="38100" dist="38100" dir="2700000" algn="tl">
                    <a:srgbClr val="000000">
                      <a:alpha val="43137"/>
                    </a:srgbClr>
                  </a:outerShdw>
                </a:effectLst>
              </a:rPr>
              <a:t>сли это может существенно отразиться на материальном положении лиц, которые находятся на иждивении осужденного,</a:t>
            </a:r>
          </a:p>
          <a:p>
            <a:r>
              <a:rPr lang="ru-RU" sz="2300" b="1" dirty="0">
                <a:effectLst>
                  <a:outerShdw blurRad="38100" dist="38100" dir="2700000" algn="tl">
                    <a:srgbClr val="000000">
                      <a:alpha val="43137"/>
                    </a:srgbClr>
                  </a:outerShdw>
                </a:effectLst>
              </a:rPr>
              <a:t>п</a:t>
            </a:r>
            <a:r>
              <a:rPr lang="ru-RU" sz="2300" b="1" dirty="0" smtClean="0">
                <a:effectLst>
                  <a:outerShdw blurRad="38100" dist="38100" dir="2700000" algn="tl">
                    <a:srgbClr val="000000">
                      <a:alpha val="43137"/>
                    </a:srgbClr>
                  </a:outerShdw>
                </a:effectLst>
              </a:rPr>
              <a:t>ри применении особого порядка судебного разбирательства в соответствии с разделом Х УПК РФ (ч.10 ст. 316 УПК РФ) </a:t>
            </a:r>
            <a:r>
              <a:rPr lang="ru-RU" sz="2300" b="1" dirty="0">
                <a:effectLst>
                  <a:outerShdw blurRad="38100" dist="38100" dir="2700000" algn="tl">
                    <a:srgbClr val="000000">
                      <a:alpha val="43137"/>
                    </a:srgbClr>
                  </a:outerShdw>
                </a:effectLst>
              </a:rPr>
              <a:t>.</a:t>
            </a:r>
            <a:endParaRPr lang="ru-RU" sz="2300" b="1" dirty="0" smtClean="0">
              <a:effectLst>
                <a:outerShdw blurRad="38100" dist="38100" dir="2700000" algn="tl">
                  <a:srgbClr val="000000">
                    <a:alpha val="43137"/>
                  </a:srgbClr>
                </a:outerShdw>
              </a:effectLst>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31</a:t>
            </a:fld>
            <a:endParaRPr lang="ru-RU">
              <a:solidFill>
                <a:srgbClr val="04617B">
                  <a:shade val="90000"/>
                </a:srgbClr>
              </a:solidFill>
            </a:endParaRPr>
          </a:p>
        </p:txBody>
      </p:sp>
    </p:spTree>
    <p:extLst>
      <p:ext uri="{BB962C8B-B14F-4D97-AF65-F5344CB8AC3E}">
        <p14:creationId xmlns:p14="http://schemas.microsoft.com/office/powerpoint/2010/main" val="352311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b="1" dirty="0" smtClean="0">
                <a:solidFill>
                  <a:srgbClr val="FF3300"/>
                </a:solidFill>
              </a:rPr>
              <a:t>Уголовный процес</a:t>
            </a:r>
            <a:r>
              <a:rPr lang="ru-RU" b="1" dirty="0">
                <a:solidFill>
                  <a:srgbClr val="FF3300"/>
                </a:solidFill>
              </a:rPr>
              <a:t>с</a:t>
            </a:r>
            <a:endParaRPr lang="ru-RU" b="1" dirty="0"/>
          </a:p>
        </p:txBody>
      </p:sp>
      <p:sp>
        <p:nvSpPr>
          <p:cNvPr id="2" name="Объект 1"/>
          <p:cNvSpPr>
            <a:spLocks noGrp="1"/>
          </p:cNvSpPr>
          <p:nvPr>
            <p:ph idx="1"/>
          </p:nvPr>
        </p:nvSpPr>
        <p:spPr>
          <a:xfrm>
            <a:off x="0" y="1935480"/>
            <a:ext cx="9144000" cy="4922520"/>
          </a:xfrm>
        </p:spPr>
        <p:txBody>
          <a:bodyPr>
            <a:normAutofit fontScale="92500" lnSpcReduction="10000"/>
          </a:bodyPr>
          <a:lstStyle/>
          <a:p>
            <a:pPr marL="0" lvl="0" indent="0" algn="just">
              <a:buClr>
                <a:srgbClr val="0BD0D9"/>
              </a:buClr>
              <a:buSzPct val="95000"/>
              <a:buNone/>
            </a:pPr>
            <a:r>
              <a:rPr lang="ru-RU" b="1" dirty="0">
                <a:solidFill>
                  <a:prstClr val="black"/>
                </a:solidFill>
                <a:latin typeface="Arial Black" panose="020B0A04020102020204" pitchFamily="34" charset="0"/>
              </a:rPr>
              <a:t>По делам частного обвинения</a:t>
            </a:r>
            <a:r>
              <a:rPr lang="ru-RU" dirty="0">
                <a:solidFill>
                  <a:prstClr val="black"/>
                </a:solidFill>
                <a:latin typeface="Arial Black" panose="020B0A04020102020204" pitchFamily="34" charset="0"/>
              </a:rPr>
              <a:t>: при оправдании подсудимого – с лица, по жалобе которого было начато производство по данному уголовному делу.</a:t>
            </a:r>
          </a:p>
          <a:p>
            <a:pPr marL="0" lvl="0" indent="0" algn="just">
              <a:buClr>
                <a:srgbClr val="0BD0D9"/>
              </a:buClr>
              <a:buSzPct val="95000"/>
              <a:buNone/>
            </a:pPr>
            <a:r>
              <a:rPr lang="ru-RU" dirty="0">
                <a:solidFill>
                  <a:prstClr val="black"/>
                </a:solidFill>
                <a:latin typeface="Arial Black" panose="020B0A04020102020204" pitchFamily="34" charset="0"/>
              </a:rPr>
              <a:t>При прекращении уголовного дела в связи с примирением сторон процессуальные издержки взыскиваются с одной или обеих сторон.</a:t>
            </a:r>
          </a:p>
          <a:p>
            <a:pPr marL="0" lvl="0" indent="0">
              <a:buClr>
                <a:srgbClr val="0BD0D9"/>
              </a:buClr>
              <a:buSzPct val="95000"/>
              <a:buNone/>
            </a:pPr>
            <a:r>
              <a:rPr lang="ru-RU" dirty="0">
                <a:solidFill>
                  <a:prstClr val="black"/>
                </a:solidFill>
                <a:latin typeface="Arial Black" panose="020B0A04020102020204" pitchFamily="34" charset="0"/>
              </a:rPr>
              <a:t>(часть 9 статьи 132 УПК РФ)</a:t>
            </a:r>
          </a:p>
          <a:p>
            <a:pPr marL="0" indent="0">
              <a:buNone/>
            </a:pPr>
            <a:endParaRPr lang="ru-RU"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32</a:t>
            </a:fld>
            <a:endParaRPr lang="ru-RU">
              <a:solidFill>
                <a:srgbClr val="04617B">
                  <a:shade val="90000"/>
                </a:srgbClr>
              </a:solidFill>
            </a:endParaRPr>
          </a:p>
        </p:txBody>
      </p:sp>
    </p:spTree>
    <p:extLst>
      <p:ext uri="{BB962C8B-B14F-4D97-AF65-F5344CB8AC3E}">
        <p14:creationId xmlns:p14="http://schemas.microsoft.com/office/powerpoint/2010/main" val="2257187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368152"/>
          </a:xfrm>
        </p:spPr>
        <p:txBody>
          <a:bodyPr>
            <a:noAutofit/>
          </a:bodyPr>
          <a:lstStyle/>
          <a:p>
            <a:pPr algn="ctr"/>
            <a:r>
              <a:rPr lang="ru-RU" dirty="0">
                <a:solidFill>
                  <a:srgbClr val="C00000"/>
                </a:solidFill>
              </a:rPr>
              <a:t>Какой бюджет? </a:t>
            </a:r>
            <a:r>
              <a:rPr lang="ru-RU" sz="3200" b="1" dirty="0" smtClean="0">
                <a:solidFill>
                  <a:srgbClr val="FF3300"/>
                </a:solidFill>
              </a:rPr>
              <a:t>Производство </a:t>
            </a:r>
            <a:r>
              <a:rPr lang="ru-RU" sz="3200" b="1" dirty="0">
                <a:solidFill>
                  <a:srgbClr val="FF3300"/>
                </a:solidFill>
              </a:rPr>
              <a:t>по делам об административных правонарушениях</a:t>
            </a:r>
            <a:endParaRPr lang="ru-RU" sz="3200" dirty="0"/>
          </a:p>
        </p:txBody>
      </p:sp>
      <p:sp>
        <p:nvSpPr>
          <p:cNvPr id="3" name="Объект 2"/>
          <p:cNvSpPr>
            <a:spLocks noGrp="1"/>
          </p:cNvSpPr>
          <p:nvPr>
            <p:ph idx="1"/>
          </p:nvPr>
        </p:nvSpPr>
        <p:spPr/>
        <p:txBody>
          <a:bodyPr/>
          <a:lstStyle/>
          <a:p>
            <a:pPr marL="0" indent="0">
              <a:buNone/>
            </a:pPr>
            <a:r>
              <a:rPr lang="ru-RU" dirty="0" smtClean="0"/>
              <a:t> Административное правонарушение совершено </a:t>
            </a:r>
            <a:r>
              <a:rPr lang="ru-RU" b="1" dirty="0" smtClean="0"/>
              <a:t>физическим лицом (ст. 24.7 КоАП)</a:t>
            </a:r>
            <a:endParaRPr lang="ru-RU" b="1" dirty="0"/>
          </a:p>
        </p:txBody>
      </p:sp>
      <p:sp>
        <p:nvSpPr>
          <p:cNvPr id="7" name="Номер слайда 6"/>
          <p:cNvSpPr>
            <a:spLocks noGrp="1"/>
          </p:cNvSpPr>
          <p:nvPr>
            <p:ph type="sldNum" sz="quarter" idx="12"/>
          </p:nvPr>
        </p:nvSpPr>
        <p:spPr/>
        <p:txBody>
          <a:bodyPr/>
          <a:lstStyle/>
          <a:p>
            <a:fld id="{93A08812-34C3-4506-B38B-1AEF3A6A1539}" type="slidenum">
              <a:rPr lang="ru-RU" smtClean="0">
                <a:solidFill>
                  <a:srgbClr val="04617B">
                    <a:shade val="90000"/>
                  </a:srgbClr>
                </a:solidFill>
              </a:rPr>
              <a:pPr/>
              <a:t>33</a:t>
            </a:fld>
            <a:endParaRPr lang="ru-RU">
              <a:solidFill>
                <a:srgbClr val="04617B">
                  <a:shade val="90000"/>
                </a:srgbClr>
              </a:solidFill>
            </a:endParaRPr>
          </a:p>
        </p:txBody>
      </p:sp>
      <p:sp>
        <p:nvSpPr>
          <p:cNvPr id="4" name="Прямоугольник 3"/>
          <p:cNvSpPr/>
          <p:nvPr/>
        </p:nvSpPr>
        <p:spPr>
          <a:xfrm>
            <a:off x="755576" y="2780928"/>
            <a:ext cx="345638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Административное правонарушение предусмотрено КоАП РФ</a:t>
            </a:r>
            <a:endParaRPr lang="ru-RU" sz="2400" b="1" dirty="0">
              <a:solidFill>
                <a:schemeClr val="tx1"/>
              </a:solidFill>
            </a:endParaRPr>
          </a:p>
        </p:txBody>
      </p:sp>
      <p:sp>
        <p:nvSpPr>
          <p:cNvPr id="11" name="Прямоугольник 10"/>
          <p:cNvSpPr/>
          <p:nvPr/>
        </p:nvSpPr>
        <p:spPr>
          <a:xfrm>
            <a:off x="775454" y="4669937"/>
            <a:ext cx="345638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solidFill>
                <a:effectLst>
                  <a:outerShdw blurRad="38100" dist="38100" dir="2700000" algn="tl">
                    <a:srgbClr val="000000">
                      <a:alpha val="43137"/>
                    </a:srgbClr>
                  </a:outerShdw>
                </a:effectLst>
              </a:rPr>
              <a:t>Федеральный бюджет</a:t>
            </a:r>
            <a:endParaRPr lang="ru-RU" sz="4000" b="1" dirty="0">
              <a:solidFill>
                <a:schemeClr val="tx1"/>
              </a:solidFill>
              <a:effectLst>
                <a:outerShdw blurRad="38100" dist="38100" dir="2700000" algn="tl">
                  <a:srgbClr val="000000">
                    <a:alpha val="43137"/>
                  </a:srgbClr>
                </a:outerShdw>
              </a:effectLst>
            </a:endParaRPr>
          </a:p>
        </p:txBody>
      </p:sp>
      <p:sp>
        <p:nvSpPr>
          <p:cNvPr id="12" name="Прямоугольник 11"/>
          <p:cNvSpPr/>
          <p:nvPr/>
        </p:nvSpPr>
        <p:spPr>
          <a:xfrm>
            <a:off x="4829491" y="4698991"/>
            <a:ext cx="345638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solidFill>
                <a:effectLst>
                  <a:outerShdw blurRad="38100" dist="38100" dir="2700000" algn="tl">
                    <a:srgbClr val="000000">
                      <a:alpha val="43137"/>
                    </a:srgbClr>
                  </a:outerShdw>
                </a:effectLst>
              </a:rPr>
              <a:t>Бюджет  субъекта РФ</a:t>
            </a:r>
            <a:endParaRPr lang="ru-RU" sz="4000" b="1" dirty="0">
              <a:solidFill>
                <a:schemeClr val="tx1"/>
              </a:solidFill>
              <a:effectLst>
                <a:outerShdw blurRad="38100" dist="38100" dir="2700000" algn="tl">
                  <a:srgbClr val="000000">
                    <a:alpha val="43137"/>
                  </a:srgbClr>
                </a:outerShdw>
              </a:effectLst>
            </a:endParaRPr>
          </a:p>
        </p:txBody>
      </p:sp>
      <p:sp>
        <p:nvSpPr>
          <p:cNvPr id="13" name="Прямоугольник 12"/>
          <p:cNvSpPr/>
          <p:nvPr/>
        </p:nvSpPr>
        <p:spPr>
          <a:xfrm>
            <a:off x="4851803" y="2777470"/>
            <a:ext cx="345638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Административное правонарушение предусмотрено </a:t>
            </a:r>
            <a:br>
              <a:rPr lang="ru-RU" sz="2400" b="1" dirty="0" smtClean="0">
                <a:solidFill>
                  <a:schemeClr val="tx1"/>
                </a:solidFill>
              </a:rPr>
            </a:br>
            <a:r>
              <a:rPr lang="ru-RU" sz="2400" b="1" dirty="0" smtClean="0">
                <a:solidFill>
                  <a:schemeClr val="tx1"/>
                </a:solidFill>
              </a:rPr>
              <a:t>законом субъекта РФ</a:t>
            </a:r>
            <a:endParaRPr lang="ru-RU" sz="2400" b="1" dirty="0">
              <a:solidFill>
                <a:schemeClr val="tx1"/>
              </a:solidFill>
            </a:endParaRPr>
          </a:p>
        </p:txBody>
      </p:sp>
      <p:sp>
        <p:nvSpPr>
          <p:cNvPr id="5" name="Стрелка вниз 4"/>
          <p:cNvSpPr/>
          <p:nvPr/>
        </p:nvSpPr>
        <p:spPr>
          <a:xfrm>
            <a:off x="2303748" y="4312170"/>
            <a:ext cx="360040" cy="376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6408204" y="4312170"/>
            <a:ext cx="360040" cy="357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9222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solidFill>
                  <a:srgbClr val="FF3300"/>
                </a:solidFill>
              </a:rPr>
              <a:t>Производство по делам об административных правонарушениях</a:t>
            </a:r>
            <a:endParaRPr lang="ru-RU" sz="3200" dirty="0"/>
          </a:p>
        </p:txBody>
      </p:sp>
      <p:sp>
        <p:nvSpPr>
          <p:cNvPr id="3" name="Объект 2"/>
          <p:cNvSpPr>
            <a:spLocks noGrp="1"/>
          </p:cNvSpPr>
          <p:nvPr>
            <p:ph idx="1"/>
          </p:nvPr>
        </p:nvSpPr>
        <p:spPr>
          <a:xfrm>
            <a:off x="107504" y="1569461"/>
            <a:ext cx="8686800" cy="4525963"/>
          </a:xfrm>
        </p:spPr>
        <p:txBody>
          <a:bodyPr/>
          <a:lstStyle/>
          <a:p>
            <a:pPr marL="0" indent="0">
              <a:buNone/>
            </a:pPr>
            <a:r>
              <a:rPr lang="ru-RU" dirty="0" smtClean="0"/>
              <a:t> </a:t>
            </a:r>
            <a:endParaRPr lang="ru-RU" b="1"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34</a:t>
            </a:fld>
            <a:endParaRPr lang="ru-RU">
              <a:solidFill>
                <a:srgbClr val="04617B">
                  <a:shade val="90000"/>
                </a:srgbClr>
              </a:solidFill>
            </a:endParaRPr>
          </a:p>
        </p:txBody>
      </p:sp>
      <p:sp>
        <p:nvSpPr>
          <p:cNvPr id="6" name="Прямоугольник 5"/>
          <p:cNvSpPr/>
          <p:nvPr/>
        </p:nvSpPr>
        <p:spPr>
          <a:xfrm>
            <a:off x="107504" y="1596933"/>
            <a:ext cx="9036496" cy="5306068"/>
          </a:xfrm>
          <a:prstGeom prst="rect">
            <a:avLst/>
          </a:prstGeom>
        </p:spPr>
        <p:txBody>
          <a:bodyPr wrap="square">
            <a:spAutoFit/>
          </a:bodyPr>
          <a:lstStyle/>
          <a:p>
            <a:pPr lvl="0" algn="just">
              <a:spcBef>
                <a:spcPct val="20000"/>
              </a:spcBef>
              <a:buClr>
                <a:srgbClr val="0BD0D9"/>
              </a:buClr>
              <a:buSzPct val="95000"/>
            </a:pPr>
            <a:r>
              <a:rPr lang="ru-RU" sz="2600" dirty="0" smtClean="0">
                <a:solidFill>
                  <a:prstClr val="black"/>
                </a:solidFill>
                <a:latin typeface="Arial Black" panose="020B0A04020102020204" pitchFamily="34" charset="0"/>
              </a:rPr>
              <a:t>Административное </a:t>
            </a:r>
            <a:r>
              <a:rPr lang="ru-RU" sz="2600" dirty="0">
                <a:solidFill>
                  <a:prstClr val="black"/>
                </a:solidFill>
                <a:latin typeface="Arial Black" panose="020B0A04020102020204" pitchFamily="34" charset="0"/>
              </a:rPr>
              <a:t>правонарушение совершено </a:t>
            </a:r>
            <a:r>
              <a:rPr lang="ru-RU" sz="2600" b="1" dirty="0">
                <a:solidFill>
                  <a:prstClr val="black"/>
                </a:solidFill>
                <a:latin typeface="Arial Black" panose="020B0A04020102020204" pitchFamily="34" charset="0"/>
              </a:rPr>
              <a:t>юридическим </a:t>
            </a:r>
            <a:r>
              <a:rPr lang="ru-RU" sz="2600" b="1" dirty="0" smtClean="0">
                <a:solidFill>
                  <a:prstClr val="black"/>
                </a:solidFill>
                <a:latin typeface="Arial Black" panose="020B0A04020102020204" pitchFamily="34" charset="0"/>
              </a:rPr>
              <a:t>лицом или </a:t>
            </a:r>
            <a:r>
              <a:rPr lang="ru-RU" sz="2600" b="1" dirty="0" smtClean="0">
                <a:solidFill>
                  <a:prstClr val="black"/>
                </a:solidFill>
                <a:latin typeface="Arial Black" panose="020B0A04020102020204" pitchFamily="34" charset="0"/>
              </a:rPr>
              <a:t>индивидуальным предпринимателем (ИП) </a:t>
            </a:r>
            <a:r>
              <a:rPr lang="ru-RU" sz="2600" b="1" dirty="0">
                <a:solidFill>
                  <a:prstClr val="black"/>
                </a:solidFill>
                <a:latin typeface="Arial Black" panose="020B0A04020102020204" pitchFamily="34" charset="0"/>
              </a:rPr>
              <a:t>– </a:t>
            </a:r>
            <a:r>
              <a:rPr lang="ru-RU" sz="2600" dirty="0">
                <a:solidFill>
                  <a:prstClr val="black"/>
                </a:solidFill>
                <a:latin typeface="Arial Black" panose="020B0A04020102020204" pitchFamily="34" charset="0"/>
              </a:rPr>
              <a:t>на счет указанного юридического </a:t>
            </a:r>
            <a:r>
              <a:rPr lang="ru-RU" sz="2600" dirty="0" smtClean="0">
                <a:solidFill>
                  <a:prstClr val="black"/>
                </a:solidFill>
                <a:latin typeface="Arial Black" panose="020B0A04020102020204" pitchFamily="34" charset="0"/>
              </a:rPr>
              <a:t>лица (ИП), </a:t>
            </a:r>
            <a:r>
              <a:rPr lang="ru-RU" sz="2600" dirty="0">
                <a:solidFill>
                  <a:prstClr val="black"/>
                </a:solidFill>
                <a:latin typeface="Arial Black" panose="020B0A04020102020204" pitchFamily="34" charset="0"/>
              </a:rPr>
              <a:t>за исключением сумм, выплаченных переводчику. </a:t>
            </a:r>
          </a:p>
          <a:p>
            <a:pPr lvl="0" algn="just">
              <a:spcBef>
                <a:spcPct val="20000"/>
              </a:spcBef>
              <a:buClr>
                <a:srgbClr val="0BD0D9"/>
              </a:buClr>
              <a:buSzPct val="95000"/>
            </a:pPr>
            <a:endParaRPr lang="ru-RU" b="1" dirty="0" smtClean="0">
              <a:solidFill>
                <a:prstClr val="black"/>
              </a:solidFill>
              <a:latin typeface="Arial Black" panose="020B0A04020102020204" pitchFamily="34" charset="0"/>
            </a:endParaRPr>
          </a:p>
          <a:p>
            <a:pPr lvl="0" algn="just">
              <a:spcBef>
                <a:spcPct val="20000"/>
              </a:spcBef>
              <a:buClr>
                <a:srgbClr val="0BD0D9"/>
              </a:buClr>
              <a:buSzPct val="95000"/>
            </a:pPr>
            <a:r>
              <a:rPr lang="ru-RU" sz="2600" b="1" dirty="0" smtClean="0">
                <a:solidFill>
                  <a:prstClr val="black"/>
                </a:solidFill>
                <a:latin typeface="Arial Black" panose="020B0A04020102020204" pitchFamily="34" charset="0"/>
              </a:rPr>
              <a:t>Суммы</a:t>
            </a:r>
            <a:r>
              <a:rPr lang="ru-RU" sz="2600" b="1" dirty="0">
                <a:solidFill>
                  <a:prstClr val="black"/>
                </a:solidFill>
                <a:latin typeface="Arial Black" panose="020B0A04020102020204" pitchFamily="34" charset="0"/>
              </a:rPr>
              <a:t>, выплаченные переводчику, </a:t>
            </a:r>
            <a:r>
              <a:rPr lang="ru-RU" sz="2600" dirty="0">
                <a:solidFill>
                  <a:prstClr val="black"/>
                </a:solidFill>
                <a:latin typeface="Arial Black" panose="020B0A04020102020204" pitchFamily="34" charset="0"/>
              </a:rPr>
              <a:t>а также в случае</a:t>
            </a:r>
            <a:r>
              <a:rPr lang="ru-RU" sz="2600" b="1" dirty="0">
                <a:solidFill>
                  <a:prstClr val="black"/>
                </a:solidFill>
                <a:latin typeface="Arial Black" panose="020B0A04020102020204" pitchFamily="34" charset="0"/>
              </a:rPr>
              <a:t> прекращения производства по делу  – </a:t>
            </a:r>
            <a:r>
              <a:rPr lang="ru-RU" sz="2600" dirty="0">
                <a:solidFill>
                  <a:prstClr val="black"/>
                </a:solidFill>
                <a:latin typeface="Arial Black" panose="020B0A04020102020204" pitchFamily="34" charset="0"/>
              </a:rPr>
              <a:t>аналогично издержкам по делам, совершенным </a:t>
            </a:r>
            <a:r>
              <a:rPr lang="ru-RU" sz="2600" b="1" dirty="0">
                <a:solidFill>
                  <a:prstClr val="black"/>
                </a:solidFill>
                <a:latin typeface="Arial Black" panose="020B0A04020102020204" pitchFamily="34" charset="0"/>
              </a:rPr>
              <a:t>физическим лицом (федеральный бюджет или бюджет субъекта </a:t>
            </a:r>
            <a:r>
              <a:rPr lang="ru-RU" sz="2600" b="1" dirty="0" smtClean="0">
                <a:solidFill>
                  <a:prstClr val="black"/>
                </a:solidFill>
                <a:latin typeface="Arial Black" panose="020B0A04020102020204" pitchFamily="34" charset="0"/>
              </a:rPr>
              <a:t>Российской Федерации).</a:t>
            </a:r>
            <a:endParaRPr lang="ru-RU" sz="2600" b="1"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983557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404664"/>
            <a:ext cx="8686800" cy="1143000"/>
          </a:xfrm>
        </p:spPr>
        <p:txBody>
          <a:bodyPr>
            <a:normAutofit fontScale="90000"/>
          </a:bodyPr>
          <a:lstStyle/>
          <a:p>
            <a:pPr algn="ctr"/>
            <a:r>
              <a:rPr lang="ru-RU" b="1" dirty="0" smtClean="0">
                <a:solidFill>
                  <a:srgbClr val="FF0000"/>
                </a:solidFill>
              </a:rPr>
              <a:t>Общий принцип возмещения издержек по гражданским, административным и арбитражным делам</a:t>
            </a:r>
            <a:endParaRPr lang="ru-RU" b="1" dirty="0">
              <a:solidFill>
                <a:srgbClr val="FF0000"/>
              </a:solidFill>
            </a:endParaRPr>
          </a:p>
        </p:txBody>
      </p:sp>
      <p:sp>
        <p:nvSpPr>
          <p:cNvPr id="2" name="Объект 1"/>
          <p:cNvSpPr>
            <a:spLocks noGrp="1"/>
          </p:cNvSpPr>
          <p:nvPr>
            <p:ph idx="1"/>
          </p:nvPr>
        </p:nvSpPr>
        <p:spPr>
          <a:xfrm>
            <a:off x="25152" y="2060848"/>
            <a:ext cx="8884096" cy="4536504"/>
          </a:xfrm>
        </p:spPr>
        <p:txBody>
          <a:bodyPr>
            <a:noAutofit/>
          </a:bodyPr>
          <a:lstStyle/>
          <a:p>
            <a:r>
              <a:rPr lang="ru-RU" sz="3000" b="1" dirty="0" smtClean="0">
                <a:latin typeface="Arial Black" panose="020B0A04020102020204" pitchFamily="34" charset="0"/>
              </a:rPr>
              <a:t>Стороне, в пользу которой состоялось решение суда, - с другой стороны. </a:t>
            </a:r>
          </a:p>
          <a:p>
            <a:r>
              <a:rPr lang="ru-RU" sz="3000" b="1" dirty="0" smtClean="0">
                <a:latin typeface="Arial Black" panose="020B0A04020102020204" pitchFamily="34" charset="0"/>
              </a:rPr>
              <a:t>При частичном удовлетворении иска: </a:t>
            </a:r>
          </a:p>
          <a:p>
            <a:r>
              <a:rPr lang="ru-RU" sz="3000" b="1" dirty="0" smtClean="0">
                <a:latin typeface="Arial Black" panose="020B0A04020102020204" pitchFamily="34" charset="0"/>
              </a:rPr>
              <a:t>истцу пропорционально удовлетворенным исковым требованиям, </a:t>
            </a:r>
          </a:p>
          <a:p>
            <a:r>
              <a:rPr lang="ru-RU" sz="3000" b="1" dirty="0" smtClean="0">
                <a:latin typeface="Arial Black" panose="020B0A04020102020204" pitchFamily="34" charset="0"/>
              </a:rPr>
              <a:t>ответчику пропорционально той части исковых требований, в которой истцу отказано.</a:t>
            </a: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35</a:t>
            </a:fld>
            <a:endParaRPr lang="ru-RU">
              <a:solidFill>
                <a:srgbClr val="04617B">
                  <a:shade val="90000"/>
                </a:srgbClr>
              </a:solidFill>
            </a:endParaRPr>
          </a:p>
        </p:txBody>
      </p:sp>
    </p:spTree>
    <p:extLst>
      <p:ext uri="{BB962C8B-B14F-4D97-AF65-F5344CB8AC3E}">
        <p14:creationId xmlns:p14="http://schemas.microsoft.com/office/powerpoint/2010/main" val="2820011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760" y="188640"/>
            <a:ext cx="9169760" cy="1143000"/>
          </a:xfrm>
        </p:spPr>
        <p:txBody>
          <a:bodyPr>
            <a:noAutofit/>
          </a:bodyPr>
          <a:lstStyle/>
          <a:p>
            <a:pPr algn="ctr"/>
            <a:r>
              <a:rPr lang="ru-RU" sz="3000" b="1" dirty="0" smtClean="0">
                <a:solidFill>
                  <a:srgbClr val="C00000"/>
                </a:solidFill>
              </a:rPr>
              <a:t>Случаи возмещения издержек за счет </a:t>
            </a:r>
            <a:r>
              <a:rPr lang="ru-RU" sz="3000" b="1" dirty="0">
                <a:solidFill>
                  <a:srgbClr val="C00000"/>
                </a:solidFill>
              </a:rPr>
              <a:t>бюджета по гражданским, административным и арбитражным </a:t>
            </a:r>
            <a:r>
              <a:rPr lang="ru-RU" sz="3000" b="1" dirty="0" smtClean="0">
                <a:solidFill>
                  <a:srgbClr val="C00000"/>
                </a:solidFill>
              </a:rPr>
              <a:t>делам (1)</a:t>
            </a:r>
            <a:endParaRPr lang="ru-RU" sz="3000" b="1" dirty="0">
              <a:solidFill>
                <a:srgbClr val="C00000"/>
              </a:solidFill>
            </a:endParaRPr>
          </a:p>
        </p:txBody>
      </p:sp>
      <p:sp>
        <p:nvSpPr>
          <p:cNvPr id="2" name="Объект 1"/>
          <p:cNvSpPr>
            <a:spLocks noGrp="1"/>
          </p:cNvSpPr>
          <p:nvPr>
            <p:ph idx="1"/>
          </p:nvPr>
        </p:nvSpPr>
        <p:spPr>
          <a:xfrm>
            <a:off x="0" y="1556792"/>
            <a:ext cx="9036496" cy="5157192"/>
          </a:xfrm>
        </p:spPr>
        <p:txBody>
          <a:bodyPr>
            <a:noAutofit/>
          </a:bodyPr>
          <a:lstStyle/>
          <a:p>
            <a:pPr algn="just"/>
            <a:r>
              <a:rPr lang="ru-RU" sz="2100" dirty="0" smtClean="0">
                <a:latin typeface="Arial Black" panose="020B0A04020102020204" pitchFamily="34" charset="0"/>
              </a:rPr>
              <a:t>1</a:t>
            </a:r>
            <a:r>
              <a:rPr lang="ru-RU" sz="2100" b="1" dirty="0" smtClean="0">
                <a:latin typeface="Arial Black" panose="020B0A04020102020204" pitchFamily="34" charset="0"/>
              </a:rPr>
              <a:t>) если действия, подлежащие оплате, осуществляются по инициативе суда </a:t>
            </a:r>
            <a:r>
              <a:rPr lang="ru-RU" sz="2100" b="1" dirty="0" smtClean="0">
                <a:solidFill>
                  <a:schemeClr val="accent3">
                    <a:lumMod val="75000"/>
                  </a:schemeClr>
                </a:solidFill>
                <a:effectLst>
                  <a:outerShdw blurRad="38100" dist="38100" dir="2700000" algn="tl">
                    <a:srgbClr val="000000">
                      <a:alpha val="43137"/>
                    </a:srgbClr>
                  </a:outerShdw>
                </a:effectLst>
                <a:latin typeface="Arial Black" panose="020B0A04020102020204" pitchFamily="34" charset="0"/>
              </a:rPr>
              <a:t>– ч. 2 ст. 96, ч. 1 ст. 98 ГПК, ч. 2 ст. 109 КАС, ч. 3 ст. 109 АПК</a:t>
            </a:r>
          </a:p>
          <a:p>
            <a:pPr algn="just"/>
            <a:r>
              <a:rPr lang="ru-RU" sz="2100" dirty="0" smtClean="0">
                <a:latin typeface="Arial Black" panose="020B0A04020102020204" pitchFamily="34" charset="0"/>
              </a:rPr>
              <a:t>2</a:t>
            </a:r>
            <a:r>
              <a:rPr lang="ru-RU" sz="2100" dirty="0">
                <a:latin typeface="Arial Black" panose="020B0A04020102020204" pitchFamily="34" charset="0"/>
              </a:rPr>
              <a:t>) </a:t>
            </a:r>
            <a:r>
              <a:rPr lang="ru-RU" sz="2100" b="1" dirty="0">
                <a:latin typeface="Arial Black" panose="020B0A04020102020204" pitchFamily="34" charset="0"/>
              </a:rPr>
              <a:t>При отказе полностью или частично в иске лицу, обратившемуся в суд в предусмотренных законом случаях с заявлением в защиту прав, свобод и законных интересов истца</a:t>
            </a:r>
            <a:r>
              <a:rPr lang="ru-RU" sz="2100" dirty="0">
                <a:latin typeface="Arial Black" panose="020B0A04020102020204" pitchFamily="34" charset="0"/>
              </a:rPr>
              <a:t>, ответчику возмещаются </a:t>
            </a:r>
            <a:r>
              <a:rPr lang="ru-RU" sz="2100" dirty="0" smtClean="0">
                <a:latin typeface="Arial Black" panose="020B0A04020102020204" pitchFamily="34" charset="0"/>
              </a:rPr>
              <a:t> </a:t>
            </a:r>
            <a:r>
              <a:rPr lang="ru-RU" sz="2100" dirty="0">
                <a:latin typeface="Arial Black" panose="020B0A04020102020204" pitchFamily="34" charset="0"/>
              </a:rPr>
              <a:t>понесенные им издержки</a:t>
            </a:r>
            <a:r>
              <a:rPr lang="ru-RU" sz="2100" dirty="0" smtClean="0">
                <a:latin typeface="Arial Black" panose="020B0A04020102020204" pitchFamily="34" charset="0"/>
              </a:rPr>
              <a:t>, </a:t>
            </a:r>
            <a:r>
              <a:rPr lang="ru-RU" sz="2100" dirty="0">
                <a:latin typeface="Arial Black" panose="020B0A04020102020204" pitchFamily="34" charset="0"/>
              </a:rPr>
              <a:t>полностью или пропорционально той части исковых требований, в удовлетворении которой истцу </a:t>
            </a:r>
            <a:r>
              <a:rPr lang="ru-RU" sz="2100" dirty="0" smtClean="0">
                <a:latin typeface="Arial Black" panose="020B0A04020102020204" pitchFamily="34" charset="0"/>
              </a:rPr>
              <a:t>отказано – </a:t>
            </a:r>
            <a:r>
              <a:rPr lang="ru-RU" sz="2100" b="1" dirty="0" smtClean="0">
                <a:solidFill>
                  <a:schemeClr val="accent3">
                    <a:lumMod val="75000"/>
                  </a:schemeClr>
                </a:solidFill>
                <a:effectLst>
                  <a:outerShdw blurRad="38100" dist="38100" dir="2700000" algn="tl">
                    <a:srgbClr val="000000">
                      <a:alpha val="43137"/>
                    </a:srgbClr>
                  </a:outerShdw>
                </a:effectLst>
                <a:latin typeface="Arial Black" panose="020B0A04020102020204" pitchFamily="34" charset="0"/>
              </a:rPr>
              <a:t>ст. 102 ГПК РФ.</a:t>
            </a:r>
          </a:p>
          <a:p>
            <a:pPr algn="just"/>
            <a:r>
              <a:rPr lang="ru-RU" sz="2100" dirty="0" smtClean="0">
                <a:latin typeface="Arial Black" panose="020B0A04020102020204" pitchFamily="34" charset="0"/>
              </a:rPr>
              <a:t>Статья </a:t>
            </a:r>
            <a:r>
              <a:rPr lang="ru-RU" sz="2100" dirty="0">
                <a:latin typeface="Arial Black" panose="020B0A04020102020204" pitchFamily="34" charset="0"/>
              </a:rPr>
              <a:t>46 </a:t>
            </a:r>
            <a:r>
              <a:rPr lang="ru-RU" sz="2100" dirty="0" smtClean="0">
                <a:latin typeface="Arial Black" panose="020B0A04020102020204" pitchFamily="34" charset="0"/>
              </a:rPr>
              <a:t>ГПК (Закон </a:t>
            </a:r>
            <a:r>
              <a:rPr lang="ru-RU" sz="2100" dirty="0">
                <a:latin typeface="Arial Black" panose="020B0A04020102020204" pitchFamily="34" charset="0"/>
              </a:rPr>
              <a:t>РФ от </a:t>
            </a:r>
            <a:r>
              <a:rPr lang="ru-RU" sz="2100" dirty="0" smtClean="0">
                <a:latin typeface="Arial Black" panose="020B0A04020102020204" pitchFamily="34" charset="0"/>
              </a:rPr>
              <a:t>07.02.1992 № 2300-I «О </a:t>
            </a:r>
            <a:r>
              <a:rPr lang="ru-RU" sz="2100" dirty="0">
                <a:latin typeface="Arial Black" panose="020B0A04020102020204" pitchFamily="34" charset="0"/>
              </a:rPr>
              <a:t>защите прав </a:t>
            </a:r>
            <a:r>
              <a:rPr lang="ru-RU" sz="2100" dirty="0" smtClean="0">
                <a:latin typeface="Arial Black" panose="020B0A04020102020204" pitchFamily="34" charset="0"/>
              </a:rPr>
              <a:t>потребителей», </a:t>
            </a:r>
            <a:r>
              <a:rPr lang="ru-RU" sz="2100" dirty="0">
                <a:latin typeface="Arial Black" panose="020B0A04020102020204" pitchFamily="34" charset="0"/>
              </a:rPr>
              <a:t>Федеральный закон от </a:t>
            </a:r>
            <a:r>
              <a:rPr lang="ru-RU" sz="2100" dirty="0" smtClean="0">
                <a:latin typeface="Arial Black" panose="020B0A04020102020204" pitchFamily="34" charset="0"/>
              </a:rPr>
              <a:t>24.07.1998 № </a:t>
            </a:r>
            <a:r>
              <a:rPr lang="ru-RU" sz="2100" dirty="0">
                <a:latin typeface="Arial Black" panose="020B0A04020102020204" pitchFamily="34" charset="0"/>
              </a:rPr>
              <a:t>124-ФЗ </a:t>
            </a:r>
            <a:r>
              <a:rPr lang="ru-RU" sz="2100" dirty="0" smtClean="0">
                <a:latin typeface="Arial Black" panose="020B0A04020102020204" pitchFamily="34" charset="0"/>
              </a:rPr>
              <a:t>«Об </a:t>
            </a:r>
            <a:r>
              <a:rPr lang="ru-RU" sz="2100" dirty="0">
                <a:latin typeface="Arial Black" panose="020B0A04020102020204" pitchFamily="34" charset="0"/>
              </a:rPr>
              <a:t>основных гарантиях прав ребенка в </a:t>
            </a:r>
            <a:r>
              <a:rPr lang="ru-RU" sz="2100" dirty="0" smtClean="0">
                <a:latin typeface="Arial Black" panose="020B0A04020102020204" pitchFamily="34" charset="0"/>
              </a:rPr>
              <a:t>РФ» и др.)</a:t>
            </a:r>
            <a:endParaRPr lang="ru-RU" sz="2100" dirty="0">
              <a:latin typeface="Arial Black" panose="020B0A04020102020204" pitchFamily="34" charset="0"/>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36</a:t>
            </a:fld>
            <a:endParaRPr lang="ru-RU">
              <a:solidFill>
                <a:srgbClr val="04617B">
                  <a:shade val="90000"/>
                </a:srgbClr>
              </a:solidFill>
            </a:endParaRPr>
          </a:p>
        </p:txBody>
      </p:sp>
    </p:spTree>
    <p:extLst>
      <p:ext uri="{BB962C8B-B14F-4D97-AF65-F5344CB8AC3E}">
        <p14:creationId xmlns:p14="http://schemas.microsoft.com/office/powerpoint/2010/main" val="1395846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384" y="980728"/>
            <a:ext cx="9144000" cy="838200"/>
          </a:xfrm>
        </p:spPr>
        <p:txBody>
          <a:bodyPr>
            <a:noAutofit/>
          </a:bodyPr>
          <a:lstStyle/>
          <a:p>
            <a:pPr algn="ctr"/>
            <a:r>
              <a:rPr lang="ru-RU" sz="3000" b="1" dirty="0">
                <a:solidFill>
                  <a:srgbClr val="C00000"/>
                </a:solidFill>
              </a:rPr>
              <a:t>Случаи возмещения издержек за счет бюджета по гражданским, административным и арбитражным </a:t>
            </a:r>
            <a:r>
              <a:rPr lang="ru-RU" sz="3000" b="1" dirty="0" smtClean="0">
                <a:solidFill>
                  <a:srgbClr val="C00000"/>
                </a:solidFill>
              </a:rPr>
              <a:t>делам </a:t>
            </a:r>
            <a:r>
              <a:rPr lang="ru-RU" sz="3000" b="1" dirty="0" smtClean="0">
                <a:solidFill>
                  <a:srgbClr val="C00000"/>
                </a:solidFill>
              </a:rPr>
              <a:t>(2)</a:t>
            </a:r>
            <a:endParaRPr lang="ru-RU" sz="3000" b="1" dirty="0">
              <a:solidFill>
                <a:srgbClr val="C00000"/>
              </a:solidFill>
            </a:endParaRPr>
          </a:p>
        </p:txBody>
      </p:sp>
      <p:sp>
        <p:nvSpPr>
          <p:cNvPr id="2" name="Объект 1"/>
          <p:cNvSpPr>
            <a:spLocks noGrp="1"/>
          </p:cNvSpPr>
          <p:nvPr>
            <p:ph idx="1"/>
          </p:nvPr>
        </p:nvSpPr>
        <p:spPr>
          <a:xfrm>
            <a:off x="0" y="2996952"/>
            <a:ext cx="9143999" cy="4554556"/>
          </a:xfrm>
        </p:spPr>
        <p:txBody>
          <a:bodyPr>
            <a:normAutofit/>
          </a:bodyPr>
          <a:lstStyle/>
          <a:p>
            <a:pPr algn="just"/>
            <a:r>
              <a:rPr lang="ru-RU" dirty="0"/>
              <a:t>3) </a:t>
            </a:r>
            <a:r>
              <a:rPr lang="ru-RU" dirty="0" smtClean="0"/>
              <a:t>При </a:t>
            </a:r>
            <a:r>
              <a:rPr lang="ru-RU" b="1" dirty="0" smtClean="0">
                <a:latin typeface="Arial Black" panose="020B0A04020102020204" pitchFamily="34" charset="0"/>
              </a:rPr>
              <a:t>освобождении сторон </a:t>
            </a:r>
            <a:r>
              <a:rPr lang="ru-RU" b="1" dirty="0" smtClean="0"/>
              <a:t>от уплаты судебных расходов (</a:t>
            </a:r>
            <a:r>
              <a:rPr lang="ru-RU" b="1" dirty="0" smtClean="0">
                <a:solidFill>
                  <a:schemeClr val="accent3">
                    <a:lumMod val="75000"/>
                  </a:schemeClr>
                </a:solidFill>
                <a:effectLst>
                  <a:outerShdw blurRad="38100" dist="38100" dir="2700000" algn="tl">
                    <a:srgbClr val="000000">
                      <a:alpha val="43137"/>
                    </a:srgbClr>
                  </a:outerShdw>
                </a:effectLst>
              </a:rPr>
              <a:t>ч. 3 ст. 96, </a:t>
            </a:r>
            <a:r>
              <a:rPr lang="ru-RU" b="1" dirty="0">
                <a:solidFill>
                  <a:schemeClr val="accent3">
                    <a:lumMod val="75000"/>
                  </a:schemeClr>
                </a:solidFill>
                <a:effectLst>
                  <a:outerShdw blurRad="38100" dist="38100" dir="2700000" algn="tl">
                    <a:srgbClr val="000000">
                      <a:alpha val="43137"/>
                    </a:srgbClr>
                  </a:outerShdw>
                </a:effectLst>
              </a:rPr>
              <a:t>ч. 4 ст. 103 ГПК</a:t>
            </a:r>
            <a:r>
              <a:rPr lang="ru-RU" b="1" dirty="0" smtClean="0">
                <a:solidFill>
                  <a:schemeClr val="accent3">
                    <a:lumMod val="75000"/>
                  </a:schemeClr>
                </a:solidFill>
                <a:effectLst>
                  <a:outerShdw blurRad="38100" dist="38100" dir="2700000" algn="tl">
                    <a:srgbClr val="000000">
                      <a:alpha val="43137"/>
                    </a:srgbClr>
                  </a:outerShdw>
                </a:effectLst>
              </a:rPr>
              <a:t>, ч. 3 ст. 109, ч. 3 ст. 114 КАС);</a:t>
            </a:r>
          </a:p>
          <a:p>
            <a:pPr algn="just"/>
            <a:r>
              <a:rPr lang="ru-RU" b="1" dirty="0" smtClean="0">
                <a:solidFill>
                  <a:schemeClr val="tx1"/>
                </a:solidFill>
              </a:rPr>
              <a:t>4) </a:t>
            </a:r>
            <a:r>
              <a:rPr lang="ru-RU" b="1" dirty="0" smtClean="0">
                <a:solidFill>
                  <a:schemeClr val="tx1"/>
                </a:solidFill>
                <a:latin typeface="Arial Black" panose="020B0A04020102020204" pitchFamily="34" charset="0"/>
              </a:rPr>
              <a:t>переводчики</a:t>
            </a:r>
            <a:r>
              <a:rPr lang="ru-RU" b="1" dirty="0" smtClean="0">
                <a:solidFill>
                  <a:schemeClr val="tx1"/>
                </a:solidFill>
              </a:rPr>
              <a:t> – </a:t>
            </a:r>
            <a:r>
              <a:rPr lang="ru-RU" b="1" dirty="0" smtClean="0">
                <a:solidFill>
                  <a:srgbClr val="C00000"/>
                </a:solidFill>
                <a:effectLst>
                  <a:outerShdw blurRad="38100" dist="38100" dir="2700000" algn="tl">
                    <a:srgbClr val="000000">
                      <a:alpha val="43137"/>
                    </a:srgbClr>
                  </a:outerShdw>
                </a:effectLst>
              </a:rPr>
              <a:t>ч. 1 ст. 97 ГПК, ч. 1 ст. 110 КАС</a:t>
            </a:r>
            <a:r>
              <a:rPr lang="ru-RU" b="1" dirty="0" smtClean="0">
                <a:solidFill>
                  <a:schemeClr val="tx1"/>
                </a:solidFill>
              </a:rPr>
              <a:t>.</a:t>
            </a: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37</a:t>
            </a:fld>
            <a:endParaRPr lang="ru-RU">
              <a:solidFill>
                <a:srgbClr val="04617B">
                  <a:shade val="90000"/>
                </a:srgbClr>
              </a:solidFill>
            </a:endParaRPr>
          </a:p>
        </p:txBody>
      </p:sp>
    </p:spTree>
    <p:extLst>
      <p:ext uri="{BB962C8B-B14F-4D97-AF65-F5344CB8AC3E}">
        <p14:creationId xmlns:p14="http://schemas.microsoft.com/office/powerpoint/2010/main" val="272350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1106760"/>
          </a:xfrm>
        </p:spPr>
        <p:txBody>
          <a:bodyPr>
            <a:normAutofit fontScale="90000"/>
          </a:bodyPr>
          <a:lstStyle/>
          <a:p>
            <a:pPr algn="ctr"/>
            <a:r>
              <a:rPr lang="ru-RU" b="1" dirty="0">
                <a:solidFill>
                  <a:srgbClr val="C00000"/>
                </a:solidFill>
              </a:rPr>
              <a:t>Внесение сумм, подлежащих выплате свидетелям, экспертам, </a:t>
            </a:r>
            <a:r>
              <a:rPr lang="ru-RU" b="1" dirty="0" smtClean="0">
                <a:solidFill>
                  <a:srgbClr val="C00000"/>
                </a:solidFill>
              </a:rPr>
              <a:t>специалистам</a:t>
            </a:r>
            <a:endParaRPr lang="ru-RU" b="1" dirty="0">
              <a:solidFill>
                <a:srgbClr val="00B050"/>
              </a:solidFill>
            </a:endParaRPr>
          </a:p>
        </p:txBody>
      </p:sp>
      <p:sp>
        <p:nvSpPr>
          <p:cNvPr id="3" name="Объект 2"/>
          <p:cNvSpPr>
            <a:spLocks noGrp="1"/>
          </p:cNvSpPr>
          <p:nvPr>
            <p:ph idx="1"/>
          </p:nvPr>
        </p:nvSpPr>
        <p:spPr>
          <a:xfrm>
            <a:off x="0" y="1628800"/>
            <a:ext cx="9144000" cy="5229199"/>
          </a:xfrm>
        </p:spPr>
        <p:txBody>
          <a:bodyPr>
            <a:noAutofit/>
          </a:bodyPr>
          <a:lstStyle/>
          <a:p>
            <a:pPr marL="0" indent="0" algn="just">
              <a:spcBef>
                <a:spcPts val="0"/>
              </a:spcBef>
            </a:pPr>
            <a:r>
              <a:rPr lang="ru-RU" sz="2600" b="1" dirty="0" smtClean="0">
                <a:solidFill>
                  <a:schemeClr val="tx1"/>
                </a:solidFill>
                <a:effectLst>
                  <a:outerShdw blurRad="38100" dist="38100" dir="2700000" algn="tl">
                    <a:srgbClr val="000000">
                      <a:alpha val="43137"/>
                    </a:srgbClr>
                  </a:outerShdw>
                </a:effectLst>
              </a:rPr>
              <a:t>Ч. 1 ст. 96 ГПК, ч. 1 ст. 109 КАС, ч. 1 ст. 108 АПК</a:t>
            </a:r>
          </a:p>
          <a:p>
            <a:pPr marL="0" indent="0" algn="just">
              <a:spcBef>
                <a:spcPts val="0"/>
              </a:spcBef>
            </a:pPr>
            <a:r>
              <a:rPr lang="ru-RU" sz="2600" dirty="0" smtClean="0">
                <a:solidFill>
                  <a:schemeClr val="tx1"/>
                </a:solidFill>
              </a:rPr>
              <a:t>Положение № 1240, пункт 36: </a:t>
            </a:r>
            <a:r>
              <a:rPr lang="ru-RU" sz="2600" dirty="0" smtClean="0">
                <a:solidFill>
                  <a:schemeClr val="tx1"/>
                </a:solidFill>
                <a:effectLst>
                  <a:outerShdw blurRad="38100" dist="38100" dir="2700000" algn="tl">
                    <a:srgbClr val="000000">
                      <a:alpha val="43137"/>
                    </a:srgbClr>
                  </a:outerShdw>
                </a:effectLst>
              </a:rPr>
              <a:t>лицевой счет по учету операций со средствами, поступающими во временное распоряжение.</a:t>
            </a:r>
          </a:p>
          <a:p>
            <a:pPr marL="0" indent="0" algn="just">
              <a:spcBef>
                <a:spcPts val="0"/>
              </a:spcBef>
            </a:pPr>
            <a:r>
              <a:rPr lang="ru-RU" sz="2200" dirty="0">
                <a:solidFill>
                  <a:schemeClr val="accent3">
                    <a:lumMod val="75000"/>
                  </a:schemeClr>
                </a:solidFill>
                <a:effectLst>
                  <a:outerShdw blurRad="38100" dist="38100" dir="2700000" algn="tl">
                    <a:srgbClr val="000000">
                      <a:alpha val="43137"/>
                    </a:srgbClr>
                  </a:outerShdw>
                </a:effectLst>
                <a:latin typeface="Arial Black" panose="020B0A04020102020204" pitchFamily="34" charset="0"/>
              </a:rPr>
              <a:t>Приказ Судебного департамента </a:t>
            </a:r>
            <a:r>
              <a:rPr lang="ru-RU" sz="2200" dirty="0" smtClean="0">
                <a:solidFill>
                  <a:schemeClr val="accent3">
                    <a:lumMod val="75000"/>
                  </a:schemeClr>
                </a:solidFill>
                <a:effectLst>
                  <a:outerShdw blurRad="38100" dist="38100" dir="2700000" algn="tl">
                    <a:srgbClr val="000000">
                      <a:alpha val="43137"/>
                    </a:srgbClr>
                  </a:outerShdw>
                </a:effectLst>
                <a:latin typeface="Arial Black" panose="020B0A04020102020204" pitchFamily="34" charset="0"/>
              </a:rPr>
              <a:t>от 05.11.2015</a:t>
            </a:r>
            <a:r>
              <a:rPr lang="ru-RU" sz="2200" dirty="0">
                <a:solidFill>
                  <a:schemeClr val="accent3">
                    <a:lumMod val="75000"/>
                  </a:schemeClr>
                </a:solidFill>
                <a:effectLst>
                  <a:outerShdw blurRad="38100" dist="38100" dir="2700000" algn="tl">
                    <a:srgbClr val="000000">
                      <a:alpha val="43137"/>
                    </a:srgbClr>
                  </a:outerShdw>
                </a:effectLst>
                <a:latin typeface="Arial Black" panose="020B0A04020102020204" pitchFamily="34" charset="0"/>
              </a:rPr>
              <a:t> </a:t>
            </a:r>
            <a:r>
              <a:rPr lang="ru-RU" sz="2200" dirty="0" smtClean="0">
                <a:solidFill>
                  <a:schemeClr val="accent3">
                    <a:lumMod val="75000"/>
                  </a:schemeClr>
                </a:solidFill>
                <a:effectLst>
                  <a:outerShdw blurRad="38100" dist="38100" dir="2700000" algn="tl">
                    <a:srgbClr val="000000">
                      <a:alpha val="43137"/>
                    </a:srgbClr>
                  </a:outerShdw>
                </a:effectLst>
                <a:latin typeface="Arial Black" panose="020B0A04020102020204" pitchFamily="34" charset="0"/>
              </a:rPr>
              <a:t>№</a:t>
            </a:r>
            <a:r>
              <a:rPr lang="ru-RU" sz="2200" dirty="0">
                <a:solidFill>
                  <a:schemeClr val="accent3">
                    <a:lumMod val="75000"/>
                  </a:schemeClr>
                </a:solidFill>
                <a:effectLst>
                  <a:outerShdw blurRad="38100" dist="38100" dir="2700000" algn="tl">
                    <a:srgbClr val="000000">
                      <a:alpha val="43137"/>
                    </a:srgbClr>
                  </a:outerShdw>
                </a:effectLst>
                <a:latin typeface="Arial Black" panose="020B0A04020102020204" pitchFamily="34" charset="0"/>
              </a:rPr>
              <a:t> </a:t>
            </a:r>
            <a:r>
              <a:rPr lang="ru-RU" sz="2200" dirty="0" smtClean="0">
                <a:solidFill>
                  <a:schemeClr val="accent3">
                    <a:lumMod val="75000"/>
                  </a:schemeClr>
                </a:solidFill>
                <a:effectLst>
                  <a:outerShdw blurRad="38100" dist="38100" dir="2700000" algn="tl">
                    <a:srgbClr val="000000">
                      <a:alpha val="43137"/>
                    </a:srgbClr>
                  </a:outerShdw>
                </a:effectLst>
                <a:latin typeface="Arial Black" panose="020B0A04020102020204" pitchFamily="34" charset="0"/>
              </a:rPr>
              <a:t>345</a:t>
            </a:r>
            <a:r>
              <a:rPr lang="ru-RU" sz="2200" b="1" dirty="0" smtClean="0">
                <a:latin typeface="Arial Black" panose="020B0A04020102020204" pitchFamily="34" charset="0"/>
              </a:rPr>
              <a:t/>
            </a:r>
            <a:br>
              <a:rPr lang="ru-RU" sz="2200" b="1" dirty="0" smtClean="0">
                <a:latin typeface="Arial Black" panose="020B0A04020102020204" pitchFamily="34" charset="0"/>
              </a:rPr>
            </a:br>
            <a:r>
              <a:rPr lang="ru-RU" sz="2200" dirty="0" smtClean="0">
                <a:latin typeface="Arial Black" panose="020B0A04020102020204" pitchFamily="34" charset="0"/>
              </a:rPr>
              <a:t>«</a:t>
            </a:r>
            <a:r>
              <a:rPr lang="ru-RU" sz="2100" dirty="0" smtClean="0"/>
              <a:t>Об </a:t>
            </a:r>
            <a:r>
              <a:rPr lang="ru-RU" sz="2100" b="1" dirty="0"/>
              <a:t>утверждении Регламента организации деятельности кассационных судов общей юрисдикции, апелляционных судов общей юрисдикции, кассационного военного суда, апелляционного военного суда, верховных судов республик, краевых, областных судов, судов городов федерального значения, судов автономной области и автономных округов, окружных (флотских) военных судов, федеральных арбитражных судов, управлений Судебного департамента в субъектах Российской Федерации по работе с лицевыми (депозитными) счетами для учета операций со средствами, поступающими </a:t>
            </a:r>
            <a:r>
              <a:rPr lang="ru-RU" sz="2100" b="1" dirty="0" smtClean="0"/>
              <a:t>во временное распоряжение»</a:t>
            </a: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38</a:t>
            </a:fld>
            <a:endParaRPr lang="ru-RU">
              <a:solidFill>
                <a:srgbClr val="04617B">
                  <a:shade val="90000"/>
                </a:srgbClr>
              </a:solidFill>
            </a:endParaRPr>
          </a:p>
        </p:txBody>
      </p:sp>
    </p:spTree>
    <p:extLst>
      <p:ext uri="{BB962C8B-B14F-4D97-AF65-F5344CB8AC3E}">
        <p14:creationId xmlns:p14="http://schemas.microsoft.com/office/powerpoint/2010/main" val="2399447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Судебный департамент</a:t>
            </a:r>
            <a:endParaRPr lang="ru-RU" b="1" dirty="0">
              <a:solidFill>
                <a:srgbClr val="FF0000"/>
              </a:solidFill>
            </a:endParaRPr>
          </a:p>
        </p:txBody>
      </p:sp>
      <p:sp>
        <p:nvSpPr>
          <p:cNvPr id="3" name="Объект 2"/>
          <p:cNvSpPr>
            <a:spLocks noGrp="1"/>
          </p:cNvSpPr>
          <p:nvPr>
            <p:ph idx="1"/>
          </p:nvPr>
        </p:nvSpPr>
        <p:spPr>
          <a:xfrm>
            <a:off x="0" y="1556792"/>
            <a:ext cx="9144000" cy="5301208"/>
          </a:xfrm>
        </p:spPr>
        <p:txBody>
          <a:bodyPr>
            <a:normAutofit fontScale="85000" lnSpcReduction="10000"/>
          </a:bodyPr>
          <a:lstStyle/>
          <a:p>
            <a:pPr algn="just"/>
            <a:r>
              <a:rPr lang="ru-RU" b="1" dirty="0" smtClean="0">
                <a:latin typeface="Arial Black" panose="020B0A04020102020204" pitchFamily="34" charset="0"/>
              </a:rPr>
              <a:t>Федеральный закон от 08.01.1998 № 7-ФЗ </a:t>
            </a:r>
            <a:br>
              <a:rPr lang="ru-RU" b="1" dirty="0" smtClean="0">
                <a:latin typeface="Arial Black" panose="020B0A04020102020204" pitchFamily="34" charset="0"/>
              </a:rPr>
            </a:br>
            <a:r>
              <a:rPr lang="ru-RU" b="1" dirty="0" smtClean="0">
                <a:latin typeface="Arial Black" panose="020B0A04020102020204" pitchFamily="34" charset="0"/>
              </a:rPr>
              <a:t>«О Судебном департаменте при Верховном Суде РФ»</a:t>
            </a:r>
            <a:endParaRPr lang="ru-RU" dirty="0">
              <a:latin typeface="Arial Black" panose="020B0A04020102020204" pitchFamily="34" charset="0"/>
            </a:endParaRPr>
          </a:p>
          <a:p>
            <a:pPr algn="just"/>
            <a:r>
              <a:rPr lang="ru-RU" b="1" dirty="0" err="1" smtClean="0"/>
              <a:t>пп</a:t>
            </a:r>
            <a:r>
              <a:rPr lang="ru-RU" b="1" dirty="0" smtClean="0"/>
              <a:t>. 20.1 п. 1 ст. 6: Судебный департамент… финансирует </a:t>
            </a:r>
            <a:r>
              <a:rPr lang="ru-RU" b="1" dirty="0"/>
              <a:t>возмещение издержек по делам, рассматриваемым судами и мировыми судьями, которые относятся на счет федерального </a:t>
            </a:r>
            <a:r>
              <a:rPr lang="ru-RU" b="1" dirty="0" smtClean="0"/>
              <a:t>бюджета </a:t>
            </a:r>
          </a:p>
          <a:p>
            <a:pPr algn="just"/>
            <a:r>
              <a:rPr lang="ru-RU" b="1" dirty="0" smtClean="0"/>
              <a:t>п. 6 ст. 14:  Управление Судебного департамента… </a:t>
            </a:r>
            <a:r>
              <a:rPr lang="ru-RU" b="1" dirty="0"/>
              <a:t>финансирует </a:t>
            </a:r>
            <a:r>
              <a:rPr lang="ru-RU" b="1" dirty="0" smtClean="0"/>
              <a:t>возмещение </a:t>
            </a:r>
            <a:r>
              <a:rPr lang="ru-RU" b="1" dirty="0"/>
              <a:t>издержек по делам, рассматриваемым районными судами, гарнизонными военными судами и мировыми судьями, которые относятся на счет федерального </a:t>
            </a:r>
            <a:r>
              <a:rPr lang="ru-RU" b="1" dirty="0" smtClean="0"/>
              <a:t>бюджета.</a:t>
            </a:r>
            <a:endParaRPr lang="ru-RU" b="1" dirty="0"/>
          </a:p>
          <a:p>
            <a:pPr algn="just"/>
            <a:endParaRPr lang="ru-RU" b="1" dirty="0"/>
          </a:p>
          <a:p>
            <a:endParaRPr lang="ru-RU"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39</a:t>
            </a:fld>
            <a:endParaRPr lang="ru-RU">
              <a:solidFill>
                <a:srgbClr val="04617B">
                  <a:shade val="90000"/>
                </a:srgbClr>
              </a:solidFill>
            </a:endParaRPr>
          </a:p>
        </p:txBody>
      </p:sp>
    </p:spTree>
    <p:extLst>
      <p:ext uri="{BB962C8B-B14F-4D97-AF65-F5344CB8AC3E}">
        <p14:creationId xmlns:p14="http://schemas.microsoft.com/office/powerpoint/2010/main" val="522277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841248"/>
          </a:xfrm>
        </p:spPr>
        <p:txBody>
          <a:bodyPr>
            <a:noAutofit/>
          </a:bodyPr>
          <a:lstStyle/>
          <a:p>
            <a:pPr algn="ctr"/>
            <a:r>
              <a:rPr lang="ru-RU" sz="4000" dirty="0" smtClean="0">
                <a:solidFill>
                  <a:srgbClr val="0070C0"/>
                </a:solidFill>
              </a:rPr>
              <a:t>Постановления Правительства российской Федерации </a:t>
            </a:r>
            <a:endParaRPr lang="ru-RU" sz="4000" dirty="0">
              <a:solidFill>
                <a:srgbClr val="0070C0"/>
              </a:solidFill>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4</a:t>
            </a:fld>
            <a:endParaRPr lang="ru-RU">
              <a:solidFill>
                <a:srgbClr val="04617B">
                  <a:shade val="90000"/>
                </a:srgbClr>
              </a:solidFill>
            </a:endParaRPr>
          </a:p>
        </p:txBody>
      </p:sp>
      <p:sp>
        <p:nvSpPr>
          <p:cNvPr id="3" name="Прямоугольник 2"/>
          <p:cNvSpPr/>
          <p:nvPr/>
        </p:nvSpPr>
        <p:spPr>
          <a:xfrm>
            <a:off x="0" y="2204864"/>
            <a:ext cx="9144000" cy="4893647"/>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1. От 01.12.2012 № 1240 «О порядке и размере возмещения процессуальных </a:t>
            </a:r>
            <a:r>
              <a:rPr lang="ru-RU" sz="2400" b="1" dirty="0">
                <a:latin typeface="Times New Roman" panose="02020603050405020304" pitchFamily="18" charset="0"/>
                <a:cs typeface="Times New Roman" panose="02020603050405020304" pitchFamily="18" charset="0"/>
              </a:rPr>
              <a:t>издержек, связанных с производством по уголовному делу, издержек в связи с рассмотрением </a:t>
            </a:r>
            <a:r>
              <a:rPr lang="ru-RU" sz="2400" b="1" dirty="0" smtClean="0">
                <a:latin typeface="Times New Roman" panose="02020603050405020304" pitchFamily="18" charset="0"/>
                <a:cs typeface="Times New Roman" panose="02020603050405020304" pitchFamily="18" charset="0"/>
              </a:rPr>
              <a:t>дела арбитражным судом, гражданского </a:t>
            </a:r>
            <a:r>
              <a:rPr lang="ru-RU" sz="2400" b="1" dirty="0">
                <a:latin typeface="Times New Roman" panose="02020603050405020304" pitchFamily="18" charset="0"/>
                <a:cs typeface="Times New Roman" panose="02020603050405020304" pitchFamily="18" charset="0"/>
              </a:rPr>
              <a:t>дела, административного дела, а также расходов в связи с выполнением требований Конституционного Суда Российской </a:t>
            </a:r>
            <a:r>
              <a:rPr lang="ru-RU" sz="2400" b="1" dirty="0" smtClean="0">
                <a:latin typeface="Times New Roman" panose="02020603050405020304" pitchFamily="18" charset="0"/>
                <a:cs typeface="Times New Roman" panose="02020603050405020304" pitchFamily="18" charset="0"/>
              </a:rPr>
              <a:t>Федерации и о признании утратившими силу некоторых актов Совета Министров РСФСР и Правительства Российской Федерации» – УПК, ГПК, КАС, </a:t>
            </a:r>
            <a:r>
              <a:rPr lang="ru-RU" sz="2400" b="1" dirty="0" smtClean="0">
                <a:latin typeface="Times New Roman" panose="02020603050405020304" pitchFamily="18" charset="0"/>
                <a:cs typeface="Times New Roman" panose="02020603050405020304" pitchFamily="18" charset="0"/>
              </a:rPr>
              <a:t>АПК (далее – Положение № 1240)</a:t>
            </a:r>
            <a:endParaRPr lang="ru-RU" sz="2400" b="1" dirty="0" smtClean="0">
              <a:latin typeface="Times New Roman" panose="02020603050405020304" pitchFamily="18" charset="0"/>
              <a:cs typeface="Times New Roman" panose="02020603050405020304" pitchFamily="18" charset="0"/>
            </a:endParaRPr>
          </a:p>
          <a:p>
            <a:pPr algn="just"/>
            <a:r>
              <a:rPr lang="ru-RU" sz="2400" b="1" dirty="0">
                <a:latin typeface="Times New Roman" panose="02020603050405020304" pitchFamily="18" charset="0"/>
                <a:cs typeface="Times New Roman" panose="02020603050405020304" pitchFamily="18" charset="0"/>
              </a:rPr>
              <a:t>2. </a:t>
            </a:r>
            <a:r>
              <a:rPr lang="ru-RU" sz="2400" b="1" dirty="0" smtClean="0">
                <a:latin typeface="Times New Roman" panose="02020603050405020304" pitchFamily="18" charset="0"/>
                <a:cs typeface="Times New Roman" panose="02020603050405020304" pitchFamily="18" charset="0"/>
              </a:rPr>
              <a:t>От </a:t>
            </a:r>
            <a:r>
              <a:rPr lang="ru-RU" sz="2400" b="1" dirty="0">
                <a:latin typeface="Times New Roman" panose="02020603050405020304" pitchFamily="18" charset="0"/>
                <a:cs typeface="Times New Roman" panose="02020603050405020304" pitchFamily="18" charset="0"/>
              </a:rPr>
              <a:t>04.03.2003 </a:t>
            </a:r>
            <a:r>
              <a:rPr lang="ru-RU" sz="2400" b="1" dirty="0" smtClean="0">
                <a:latin typeface="Times New Roman" panose="02020603050405020304" pitchFamily="18" charset="0"/>
                <a:cs typeface="Times New Roman" panose="02020603050405020304" pitchFamily="18" charset="0"/>
              </a:rPr>
              <a:t>№ 140 «О </a:t>
            </a:r>
            <a:r>
              <a:rPr lang="ru-RU" sz="2400" b="1" dirty="0">
                <a:latin typeface="Times New Roman" panose="02020603050405020304" pitchFamily="18" charset="0"/>
                <a:cs typeface="Times New Roman" panose="02020603050405020304" pitchFamily="18" charset="0"/>
              </a:rPr>
              <a:t>порядке и размерах возмещения расходов некоторых участников производства по делам об административных нарушениях и оплате их </a:t>
            </a:r>
            <a:r>
              <a:rPr lang="ru-RU" sz="2400" b="1" dirty="0" smtClean="0">
                <a:latin typeface="Times New Roman" panose="02020603050405020304" pitchFamily="18" charset="0"/>
                <a:cs typeface="Times New Roman" panose="02020603050405020304" pitchFamily="18" charset="0"/>
              </a:rPr>
              <a:t>труда» - КоАП</a:t>
            </a:r>
            <a:endParaRPr lang="ru-RU" sz="2400" b="1" dirty="0">
              <a:latin typeface="Times New Roman" panose="02020603050405020304" pitchFamily="18" charset="0"/>
              <a:cs typeface="Times New Roman" panose="02020603050405020304" pitchFamily="18" charset="0"/>
            </a:endParaRPr>
          </a:p>
          <a:p>
            <a:endParaRPr lang="ru-RU" sz="2400" b="1" dirty="0"/>
          </a:p>
        </p:txBody>
      </p:sp>
    </p:spTree>
    <p:extLst>
      <p:ext uri="{BB962C8B-B14F-4D97-AF65-F5344CB8AC3E}">
        <p14:creationId xmlns:p14="http://schemas.microsoft.com/office/powerpoint/2010/main" val="2541788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Судебный департамент</a:t>
            </a:r>
            <a:endParaRPr lang="ru-RU" b="1" dirty="0">
              <a:solidFill>
                <a:srgbClr val="FF0000"/>
              </a:solidFill>
            </a:endParaRPr>
          </a:p>
        </p:txBody>
      </p:sp>
      <p:sp>
        <p:nvSpPr>
          <p:cNvPr id="3" name="Объект 2"/>
          <p:cNvSpPr>
            <a:spLocks noGrp="1"/>
          </p:cNvSpPr>
          <p:nvPr>
            <p:ph idx="1"/>
          </p:nvPr>
        </p:nvSpPr>
        <p:spPr>
          <a:xfrm>
            <a:off x="-10547" y="1556792"/>
            <a:ext cx="8991600" cy="4755158"/>
          </a:xfrm>
        </p:spPr>
        <p:txBody>
          <a:bodyPr>
            <a:normAutofit fontScale="92500"/>
          </a:bodyPr>
          <a:lstStyle/>
          <a:p>
            <a:pPr marL="0" indent="0" algn="ctr">
              <a:buNone/>
            </a:pPr>
            <a:r>
              <a:rPr lang="ru-RU" b="1" dirty="0">
                <a:solidFill>
                  <a:srgbClr val="C00000"/>
                </a:solidFill>
                <a:effectLst>
                  <a:outerShdw blurRad="38100" dist="38100" dir="2700000" algn="tl">
                    <a:srgbClr val="000000">
                      <a:alpha val="43137"/>
                    </a:srgbClr>
                  </a:outerShdw>
                </a:effectLst>
                <a:latin typeface="Arial Black" panose="020B0A04020102020204" pitchFamily="34" charset="0"/>
              </a:rPr>
              <a:t>Федеральный закон от </a:t>
            </a:r>
            <a:r>
              <a:rPr lang="ru-RU" b="1" dirty="0" smtClean="0">
                <a:solidFill>
                  <a:srgbClr val="C00000"/>
                </a:solidFill>
                <a:effectLst>
                  <a:outerShdw blurRad="38100" dist="38100" dir="2700000" algn="tl">
                    <a:srgbClr val="000000">
                      <a:alpha val="43137"/>
                    </a:srgbClr>
                  </a:outerShdw>
                </a:effectLst>
                <a:latin typeface="Arial Black" panose="020B0A04020102020204" pitchFamily="34" charset="0"/>
              </a:rPr>
              <a:t>17.12.1998 </a:t>
            </a:r>
            <a:br>
              <a:rPr lang="ru-RU" b="1" dirty="0" smtClean="0">
                <a:solidFill>
                  <a:srgbClr val="C00000"/>
                </a:solidFill>
                <a:effectLst>
                  <a:outerShdw blurRad="38100" dist="38100" dir="2700000" algn="tl">
                    <a:srgbClr val="000000">
                      <a:alpha val="43137"/>
                    </a:srgbClr>
                  </a:outerShdw>
                </a:effectLst>
                <a:latin typeface="Arial Black" panose="020B0A04020102020204" pitchFamily="34" charset="0"/>
              </a:rPr>
            </a:br>
            <a:r>
              <a:rPr lang="ru-RU" b="1" dirty="0" smtClean="0">
                <a:solidFill>
                  <a:srgbClr val="C00000"/>
                </a:solidFill>
                <a:effectLst>
                  <a:outerShdw blurRad="38100" dist="38100" dir="2700000" algn="tl">
                    <a:srgbClr val="000000">
                      <a:alpha val="43137"/>
                    </a:srgbClr>
                  </a:outerShdw>
                </a:effectLst>
                <a:latin typeface="Arial Black" panose="020B0A04020102020204" pitchFamily="34" charset="0"/>
              </a:rPr>
              <a:t>№ 188-ФЗ  «О </a:t>
            </a:r>
            <a:r>
              <a:rPr lang="ru-RU" b="1" dirty="0">
                <a:solidFill>
                  <a:srgbClr val="C00000"/>
                </a:solidFill>
                <a:effectLst>
                  <a:outerShdw blurRad="38100" dist="38100" dir="2700000" algn="tl">
                    <a:srgbClr val="000000">
                      <a:alpha val="43137"/>
                    </a:srgbClr>
                  </a:outerShdw>
                </a:effectLst>
                <a:latin typeface="Arial Black" panose="020B0A04020102020204" pitchFamily="34" charset="0"/>
              </a:rPr>
              <a:t>мировых судьях в Российской </a:t>
            </a:r>
            <a:r>
              <a:rPr lang="ru-RU" b="1" dirty="0" smtClean="0">
                <a:solidFill>
                  <a:srgbClr val="C00000"/>
                </a:solidFill>
                <a:effectLst>
                  <a:outerShdw blurRad="38100" dist="38100" dir="2700000" algn="tl">
                    <a:srgbClr val="000000">
                      <a:alpha val="43137"/>
                    </a:srgbClr>
                  </a:outerShdw>
                </a:effectLst>
                <a:latin typeface="Arial Black" panose="020B0A04020102020204" pitchFamily="34" charset="0"/>
              </a:rPr>
              <a:t>Федерации»</a:t>
            </a:r>
          </a:p>
          <a:p>
            <a:pPr marL="0" indent="0" algn="just">
              <a:buNone/>
            </a:pPr>
            <a:r>
              <a:rPr lang="ru-RU" b="1" dirty="0" smtClean="0">
                <a:latin typeface="Arial Black" panose="020B0A04020102020204" pitchFamily="34" charset="0"/>
              </a:rPr>
              <a:t/>
            </a:r>
            <a:br>
              <a:rPr lang="ru-RU" b="1" dirty="0" smtClean="0">
                <a:latin typeface="Arial Black" panose="020B0A04020102020204" pitchFamily="34" charset="0"/>
              </a:rPr>
            </a:br>
            <a:r>
              <a:rPr lang="ru-RU" sz="3000" dirty="0" smtClean="0">
                <a:latin typeface="Arial Black" panose="020B0A04020102020204" pitchFamily="34" charset="0"/>
              </a:rPr>
              <a:t>П. 4 ст. 10: </a:t>
            </a:r>
            <a:r>
              <a:rPr lang="ru-RU" sz="3000" b="1" dirty="0" smtClean="0">
                <a:latin typeface="Arial Black" panose="020B0A04020102020204" pitchFamily="34" charset="0"/>
              </a:rPr>
              <a:t>Возмещение </a:t>
            </a:r>
            <a:r>
              <a:rPr lang="ru-RU" sz="3000" b="1" dirty="0">
                <a:latin typeface="Arial Black" panose="020B0A04020102020204" pitchFamily="34" charset="0"/>
              </a:rPr>
              <a:t>издержек, покрываемых за счет федерального бюджета, по делам, рассматриваемым мировыми судьями, осуществляется через органы Судебного департамента </a:t>
            </a:r>
            <a:r>
              <a:rPr lang="ru-RU" sz="3000" dirty="0">
                <a:latin typeface="Arial Black" panose="020B0A04020102020204" pitchFamily="34" charset="0"/>
              </a:rPr>
              <a:t>при Верховном Суде Российской Федерации.</a:t>
            </a:r>
          </a:p>
          <a:p>
            <a:endParaRPr lang="ru-RU"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40</a:t>
            </a:fld>
            <a:endParaRPr lang="ru-RU">
              <a:solidFill>
                <a:srgbClr val="04617B">
                  <a:shade val="90000"/>
                </a:srgbClr>
              </a:solidFill>
            </a:endParaRPr>
          </a:p>
        </p:txBody>
      </p:sp>
    </p:spTree>
    <p:extLst>
      <p:ext uri="{BB962C8B-B14F-4D97-AF65-F5344CB8AC3E}">
        <p14:creationId xmlns:p14="http://schemas.microsoft.com/office/powerpoint/2010/main" val="4282007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Схема финансирования </a:t>
            </a:r>
            <a:r>
              <a:rPr lang="ru-RU" sz="3100" b="1" dirty="0" smtClean="0">
                <a:solidFill>
                  <a:srgbClr val="FF0000"/>
                </a:solidFill>
              </a:rPr>
              <a:t>процессуальных издержек, возмещаемых за счет федерального бюджета</a:t>
            </a:r>
            <a:endParaRPr lang="ru-RU" sz="3100" b="1" dirty="0">
              <a:solidFill>
                <a:srgbClr val="FF0000"/>
              </a:solidFill>
            </a:endParaRPr>
          </a:p>
        </p:txBody>
      </p:sp>
      <p:sp>
        <p:nvSpPr>
          <p:cNvPr id="10" name="Объект 9"/>
          <p:cNvSpPr>
            <a:spLocks noGrp="1"/>
          </p:cNvSpPr>
          <p:nvPr>
            <p:ph idx="1"/>
          </p:nvPr>
        </p:nvSpPr>
        <p:spPr>
          <a:xfrm>
            <a:off x="5436096" y="3023157"/>
            <a:ext cx="3456384" cy="1918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ru-RU" sz="2800" b="1" dirty="0" smtClean="0">
                <a:solidFill>
                  <a:srgbClr val="C00000"/>
                </a:solidFill>
                <a:effectLst>
                  <a:outerShdw blurRad="38100" dist="38100" dir="2700000" algn="tl">
                    <a:srgbClr val="000000">
                      <a:alpha val="43137"/>
                    </a:srgbClr>
                  </a:outerShdw>
                </a:effectLst>
              </a:rPr>
              <a:t>Управления Судебного департамента в субъектах РФ</a:t>
            </a:r>
            <a:endParaRPr lang="ru-RU" sz="2800" b="1" dirty="0">
              <a:solidFill>
                <a:srgbClr val="C00000"/>
              </a:solidFill>
              <a:effectLst>
                <a:outerShdw blurRad="38100" dist="38100" dir="2700000" algn="tl">
                  <a:srgbClr val="000000">
                    <a:alpha val="43137"/>
                  </a:srgbClr>
                </a:outerShdw>
              </a:effectLst>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41</a:t>
            </a:fld>
            <a:endParaRPr lang="ru-RU">
              <a:solidFill>
                <a:srgbClr val="04617B">
                  <a:shade val="90000"/>
                </a:srgbClr>
              </a:solidFill>
            </a:endParaRPr>
          </a:p>
        </p:txBody>
      </p:sp>
      <p:sp>
        <p:nvSpPr>
          <p:cNvPr id="4" name="Прямоугольник с одним вырезанным скругленным углом 3"/>
          <p:cNvSpPr/>
          <p:nvPr/>
        </p:nvSpPr>
        <p:spPr>
          <a:xfrm>
            <a:off x="1323989" y="1628800"/>
            <a:ext cx="5976664" cy="936104"/>
          </a:xfrm>
          <a:prstGeom prst="snipRoundRect">
            <a:avLst/>
          </a:prstGeom>
          <a:scene3d>
            <a:camera prst="orthographicFront"/>
            <a:lightRig rig="threePt" dir="t"/>
          </a:scene3d>
          <a:sp3d extrusionH="50800">
            <a:bevelT h="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solidFill>
                  <a:srgbClr val="C00000"/>
                </a:solidFill>
                <a:effectLst>
                  <a:outerShdw blurRad="38100" dist="38100" dir="2700000" algn="tl">
                    <a:srgbClr val="000000">
                      <a:alpha val="43137"/>
                    </a:srgbClr>
                  </a:outerShdw>
                </a:effectLst>
              </a:rPr>
              <a:t>Судебный департамент</a:t>
            </a:r>
          </a:p>
        </p:txBody>
      </p:sp>
      <p:sp>
        <p:nvSpPr>
          <p:cNvPr id="7" name="Скругленный прямоугольник 6"/>
          <p:cNvSpPr/>
          <p:nvPr/>
        </p:nvSpPr>
        <p:spPr>
          <a:xfrm>
            <a:off x="107504" y="3023157"/>
            <a:ext cx="4639402" cy="209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effectLst>
                  <a:outerShdw blurRad="38100" dist="38100" dir="2700000" algn="tl">
                    <a:srgbClr val="000000">
                      <a:alpha val="43137"/>
                    </a:srgbClr>
                  </a:outerShdw>
                </a:effectLst>
              </a:rPr>
              <a:t>Арбитражные суды, кассационные уды </a:t>
            </a:r>
            <a:r>
              <a:rPr lang="ru-RU" sz="2800" b="1" dirty="0" err="1" smtClean="0">
                <a:solidFill>
                  <a:srgbClr val="C00000"/>
                </a:solidFill>
                <a:effectLst>
                  <a:outerShdw blurRad="38100" dist="38100" dir="2700000" algn="tl">
                    <a:srgbClr val="000000">
                      <a:alpha val="43137"/>
                    </a:srgbClr>
                  </a:outerShdw>
                </a:effectLst>
              </a:rPr>
              <a:t>о.ю</a:t>
            </a:r>
            <a:r>
              <a:rPr lang="ru-RU" sz="2800" b="1" dirty="0" smtClean="0">
                <a:solidFill>
                  <a:srgbClr val="C00000"/>
                </a:solidFill>
                <a:effectLst>
                  <a:outerShdw blurRad="38100" dist="38100" dir="2700000" algn="tl">
                    <a:srgbClr val="000000">
                      <a:alpha val="43137"/>
                    </a:srgbClr>
                  </a:outerShdw>
                </a:effectLst>
              </a:rPr>
              <a:t>., апелляционные суды </a:t>
            </a:r>
            <a:r>
              <a:rPr lang="ru-RU" sz="2800" b="1" dirty="0" err="1" smtClean="0">
                <a:solidFill>
                  <a:srgbClr val="C00000"/>
                </a:solidFill>
                <a:effectLst>
                  <a:outerShdw blurRad="38100" dist="38100" dir="2700000" algn="tl">
                    <a:srgbClr val="000000">
                      <a:alpha val="43137"/>
                    </a:srgbClr>
                  </a:outerShdw>
                </a:effectLst>
              </a:rPr>
              <a:t>о.ю</a:t>
            </a:r>
            <a:r>
              <a:rPr lang="ru-RU" sz="2800" b="1" dirty="0" smtClean="0">
                <a:solidFill>
                  <a:srgbClr val="C00000"/>
                </a:solidFill>
                <a:effectLst>
                  <a:outerShdw blurRad="38100" dist="38100" dir="2700000" algn="tl">
                    <a:srgbClr val="000000">
                      <a:alpha val="43137"/>
                    </a:srgbClr>
                  </a:outerShdw>
                </a:effectLst>
              </a:rPr>
              <a:t>., суды </a:t>
            </a:r>
            <a:r>
              <a:rPr lang="ru-RU" sz="2800" b="1" dirty="0" err="1" smtClean="0">
                <a:solidFill>
                  <a:srgbClr val="C00000"/>
                </a:solidFill>
                <a:effectLst>
                  <a:outerShdw blurRad="38100" dist="38100" dir="2700000" algn="tl">
                    <a:srgbClr val="000000">
                      <a:alpha val="43137"/>
                    </a:srgbClr>
                  </a:outerShdw>
                </a:effectLst>
              </a:rPr>
              <a:t>о.ю</a:t>
            </a:r>
            <a:r>
              <a:rPr lang="ru-RU" sz="2800" b="1" dirty="0" smtClean="0">
                <a:solidFill>
                  <a:srgbClr val="C00000"/>
                </a:solidFill>
                <a:effectLst>
                  <a:outerShdw blurRad="38100" dist="38100" dir="2700000" algn="tl">
                    <a:srgbClr val="000000">
                      <a:alpha val="43137"/>
                    </a:srgbClr>
                  </a:outerShdw>
                </a:effectLst>
              </a:rPr>
              <a:t>. </a:t>
            </a:r>
            <a:r>
              <a:rPr lang="ru-RU" sz="2800" b="1" dirty="0">
                <a:solidFill>
                  <a:srgbClr val="C00000"/>
                </a:solidFill>
                <a:effectLst>
                  <a:outerShdw blurRad="38100" dist="38100" dir="2700000" algn="tl">
                    <a:srgbClr val="000000">
                      <a:alpha val="43137"/>
                    </a:srgbClr>
                  </a:outerShdw>
                </a:effectLst>
              </a:rPr>
              <a:t>областного звена</a:t>
            </a:r>
          </a:p>
        </p:txBody>
      </p:sp>
      <p:sp>
        <p:nvSpPr>
          <p:cNvPr id="11" name="Стрелка вниз 10"/>
          <p:cNvSpPr/>
          <p:nvPr/>
        </p:nvSpPr>
        <p:spPr>
          <a:xfrm>
            <a:off x="5966521" y="2591108"/>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Стрелка вниз 11"/>
          <p:cNvSpPr/>
          <p:nvPr/>
        </p:nvSpPr>
        <p:spPr>
          <a:xfrm>
            <a:off x="1763688" y="2574843"/>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3" name="Багетная рамка 12"/>
          <p:cNvSpPr/>
          <p:nvPr/>
        </p:nvSpPr>
        <p:spPr>
          <a:xfrm>
            <a:off x="5832140" y="5301208"/>
            <a:ext cx="2952328" cy="136815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C00000"/>
                </a:solidFill>
                <a:effectLst>
                  <a:outerShdw blurRad="38100" dist="38100" dir="2700000" algn="tl">
                    <a:srgbClr val="000000">
                      <a:alpha val="43137"/>
                    </a:srgbClr>
                  </a:outerShdw>
                </a:effectLst>
              </a:rPr>
              <a:t>Мировые судьи</a:t>
            </a:r>
          </a:p>
        </p:txBody>
      </p:sp>
      <p:sp>
        <p:nvSpPr>
          <p:cNvPr id="14" name="Багетная рамка 13"/>
          <p:cNvSpPr/>
          <p:nvPr/>
        </p:nvSpPr>
        <p:spPr>
          <a:xfrm>
            <a:off x="1718049" y="5326430"/>
            <a:ext cx="3888432" cy="136815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effectLst>
                  <a:outerShdw blurRad="38100" dist="38100" dir="2700000" algn="tl">
                    <a:srgbClr val="000000">
                      <a:alpha val="43137"/>
                    </a:srgbClr>
                  </a:outerShdw>
                </a:effectLst>
              </a:rPr>
              <a:t>Районные </a:t>
            </a:r>
            <a:r>
              <a:rPr lang="ru-RU" sz="2400" b="1" dirty="0">
                <a:solidFill>
                  <a:srgbClr val="C00000"/>
                </a:solidFill>
                <a:effectLst>
                  <a:outerShdw blurRad="38100" dist="38100" dir="2700000" algn="tl">
                    <a:srgbClr val="000000">
                      <a:alpha val="43137"/>
                    </a:srgbClr>
                  </a:outerShdw>
                </a:effectLst>
              </a:rPr>
              <a:t>и гарнизонные военные суды</a:t>
            </a:r>
          </a:p>
        </p:txBody>
      </p:sp>
      <p:sp>
        <p:nvSpPr>
          <p:cNvPr id="15" name="Стрелка вниз 14"/>
          <p:cNvSpPr/>
          <p:nvPr/>
        </p:nvSpPr>
        <p:spPr>
          <a:xfrm>
            <a:off x="6732240" y="4941168"/>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Стрелка вниз 15"/>
          <p:cNvSpPr/>
          <p:nvPr/>
        </p:nvSpPr>
        <p:spPr>
          <a:xfrm rot="2826674">
            <a:off x="4888723" y="4684585"/>
            <a:ext cx="432048" cy="5754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3262366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10" y="404664"/>
            <a:ext cx="8686800" cy="838200"/>
          </a:xfrm>
        </p:spPr>
        <p:txBody>
          <a:bodyPr>
            <a:noAutofit/>
          </a:bodyPr>
          <a:lstStyle/>
          <a:p>
            <a:pPr algn="ctr"/>
            <a:r>
              <a:rPr lang="ru-RU" sz="4800" b="1" dirty="0" smtClean="0">
                <a:solidFill>
                  <a:srgbClr val="FF3300"/>
                </a:solidFill>
              </a:rPr>
              <a:t>Отдельные вопросы</a:t>
            </a:r>
            <a:endParaRPr lang="ru-RU" sz="4800" dirty="0">
              <a:solidFill>
                <a:srgbClr val="FF3300"/>
              </a:solidFill>
            </a:endParaRPr>
          </a:p>
        </p:txBody>
      </p:sp>
      <p:sp>
        <p:nvSpPr>
          <p:cNvPr id="3" name="Объект 2"/>
          <p:cNvSpPr>
            <a:spLocks noGrp="1"/>
          </p:cNvSpPr>
          <p:nvPr>
            <p:ph idx="1"/>
          </p:nvPr>
        </p:nvSpPr>
        <p:spPr>
          <a:xfrm>
            <a:off x="323528" y="1412776"/>
            <a:ext cx="8208912" cy="5760640"/>
          </a:xfrm>
        </p:spPr>
        <p:txBody>
          <a:bodyPr>
            <a:noAutofit/>
          </a:bodyPr>
          <a:lstStyle/>
          <a:p>
            <a:pPr marL="0" indent="0" algn="ctr">
              <a:lnSpc>
                <a:spcPct val="150000"/>
              </a:lnSpc>
              <a:buNone/>
            </a:pPr>
            <a:endParaRPr lang="ru-RU" sz="4400" b="1" cap="all" dirty="0" smtClean="0">
              <a:solidFill>
                <a:srgbClr val="FF3300"/>
              </a:solidFill>
              <a:effectLst>
                <a:reflection blurRad="12700" stA="48000" endA="300" endPos="55000" dir="5400000" sy="-90000" algn="bl" rotWithShape="0"/>
              </a:effectLst>
              <a:latin typeface="Franklin Gothic Medium"/>
            </a:endParaRPr>
          </a:p>
          <a:p>
            <a:pPr marL="0" indent="0" algn="ctr">
              <a:lnSpc>
                <a:spcPct val="150000"/>
              </a:lnSpc>
              <a:buNone/>
            </a:pPr>
            <a:endParaRPr lang="ru-RU" sz="4400" b="1" cap="all" dirty="0">
              <a:solidFill>
                <a:srgbClr val="FF3300"/>
              </a:solidFill>
              <a:effectLst>
                <a:reflection blurRad="12700" stA="48000" endA="300" endPos="55000" dir="5400000" sy="-90000" algn="bl" rotWithShape="0"/>
              </a:effectLst>
              <a:latin typeface="Franklin Gothic Medium"/>
            </a:endParaRPr>
          </a:p>
          <a:p>
            <a:pPr marL="0" indent="0" algn="ctr">
              <a:lnSpc>
                <a:spcPct val="150000"/>
              </a:lnSpc>
              <a:buNone/>
            </a:pPr>
            <a:endParaRPr lang="ru-RU" sz="4400" b="1" cap="all" dirty="0" smtClean="0">
              <a:solidFill>
                <a:srgbClr val="FF3300"/>
              </a:solidFill>
              <a:effectLst>
                <a:reflection blurRad="12700" stA="48000" endA="300" endPos="55000" dir="5400000" sy="-90000" algn="bl" rotWithShape="0"/>
              </a:effectLst>
              <a:latin typeface="Franklin Gothic Medium"/>
            </a:endParaRPr>
          </a:p>
          <a:p>
            <a:pPr marL="0" indent="0" algn="ctr">
              <a:lnSpc>
                <a:spcPct val="150000"/>
              </a:lnSpc>
              <a:buNone/>
            </a:pPr>
            <a:r>
              <a:rPr lang="ru-RU" sz="4400" b="1" cap="all" dirty="0" smtClean="0">
                <a:solidFill>
                  <a:srgbClr val="FF3300"/>
                </a:solidFill>
                <a:effectLst>
                  <a:reflection blurRad="12700" stA="48000" endA="300" endPos="55000" dir="5400000" sy="-90000" algn="bl" rotWithShape="0"/>
                </a:effectLst>
                <a:latin typeface="Franklin Gothic Medium"/>
              </a:rPr>
              <a:t>Возмещения процессуальных издержек</a:t>
            </a:r>
          </a:p>
          <a:p>
            <a:pPr marL="0" indent="0" algn="ctr">
              <a:lnSpc>
                <a:spcPct val="150000"/>
              </a:lnSpc>
              <a:buNone/>
            </a:pPr>
            <a:endParaRPr lang="ru-RU" sz="4400" b="1" cap="all" dirty="0">
              <a:solidFill>
                <a:srgbClr val="FF3300"/>
              </a:solidFill>
              <a:effectLst>
                <a:reflection blurRad="12700" stA="48000" endA="300" endPos="55000" dir="5400000" sy="-90000" algn="bl" rotWithShape="0"/>
              </a:effectLst>
              <a:latin typeface="Franklin Gothic Medium"/>
            </a:endParaRPr>
          </a:p>
          <a:p>
            <a:pPr marL="0" indent="0" algn="ctr">
              <a:lnSpc>
                <a:spcPct val="150000"/>
              </a:lnSpc>
              <a:buNone/>
            </a:pPr>
            <a:endParaRPr lang="ru-RU" sz="51200" b="1" cap="all" dirty="0" smtClean="0">
              <a:solidFill>
                <a:srgbClr val="FF3300"/>
              </a:solidFill>
              <a:effectLst>
                <a:reflection blurRad="12700" stA="48000" endA="300" endPos="55000" dir="5400000" sy="-90000" algn="bl" rotWithShape="0"/>
              </a:effectLst>
              <a:latin typeface="Franklin Gothic Medium"/>
            </a:endParaRPr>
          </a:p>
          <a:p>
            <a:pPr marL="0" indent="0" algn="ctr">
              <a:lnSpc>
                <a:spcPct val="150000"/>
              </a:lnSpc>
              <a:buNone/>
            </a:pPr>
            <a:endParaRPr lang="ru-RU" sz="4400" b="1" cap="all" dirty="0">
              <a:solidFill>
                <a:srgbClr val="FF3300"/>
              </a:solidFill>
              <a:effectLst>
                <a:reflection blurRad="12700" stA="48000" endA="300" endPos="55000" dir="5400000" sy="-90000" algn="bl" rotWithShape="0"/>
              </a:effectLst>
              <a:latin typeface="Franklin Gothic Medium"/>
            </a:endParaRPr>
          </a:p>
          <a:p>
            <a:pPr marL="0" indent="0" algn="ctr">
              <a:lnSpc>
                <a:spcPct val="150000"/>
              </a:lnSpc>
              <a:buNone/>
            </a:pPr>
            <a:endParaRPr lang="ru-RU" sz="4400" b="1" dirty="0">
              <a:latin typeface="Arial Black" panose="020B0A04020102020204" pitchFamily="34" charset="0"/>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42</a:t>
            </a:fld>
            <a:endParaRPr lang="ru-RU">
              <a:solidFill>
                <a:srgbClr val="04617B">
                  <a:shade val="90000"/>
                </a:srgbClr>
              </a:solidFill>
            </a:endParaRPr>
          </a:p>
        </p:txBody>
      </p:sp>
      <p:pic>
        <p:nvPicPr>
          <p:cNvPr id="5122" name="Picture 2" descr="https://oir.mobi/uploads/posts/2019-12/thumbs/1576849062_2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31602"/>
            <a:ext cx="5112568" cy="346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04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1.1. Основания для выплат экспертным организациям</a:t>
            </a:r>
            <a:endParaRPr lang="ru-RU" dirty="0">
              <a:solidFill>
                <a:srgbClr val="FF0000"/>
              </a:solidFill>
            </a:endParaRPr>
          </a:p>
        </p:txBody>
      </p:sp>
      <p:sp>
        <p:nvSpPr>
          <p:cNvPr id="3" name="Объект 2"/>
          <p:cNvSpPr>
            <a:spLocks noGrp="1"/>
          </p:cNvSpPr>
          <p:nvPr>
            <p:ph idx="1"/>
          </p:nvPr>
        </p:nvSpPr>
        <p:spPr>
          <a:xfrm>
            <a:off x="0" y="1700808"/>
            <a:ext cx="9144000" cy="5157192"/>
          </a:xfrm>
        </p:spPr>
        <p:txBody>
          <a:bodyPr>
            <a:normAutofit/>
          </a:bodyPr>
          <a:lstStyle/>
          <a:p>
            <a:pPr marL="0" indent="0" algn="just">
              <a:buNone/>
            </a:pPr>
            <a:r>
              <a:rPr lang="ru-RU" sz="2800" b="1" dirty="0" smtClean="0">
                <a:solidFill>
                  <a:srgbClr val="0070C0"/>
                </a:solidFill>
                <a:latin typeface="Times New Roman" panose="02020603050405020304" pitchFamily="18" charset="0"/>
                <a:cs typeface="Times New Roman" panose="02020603050405020304" pitchFamily="18" charset="0"/>
              </a:rPr>
              <a:t>Недопустимость выплаты </a:t>
            </a:r>
            <a:r>
              <a:rPr lang="ru-RU" sz="2800" b="1" dirty="0">
                <a:solidFill>
                  <a:srgbClr val="0070C0"/>
                </a:solidFill>
                <a:latin typeface="Times New Roman" panose="02020603050405020304" pitchFamily="18" charset="0"/>
                <a:cs typeface="Times New Roman" panose="02020603050405020304" pitchFamily="18" charset="0"/>
              </a:rPr>
              <a:t>сумм, израсходованных на производство судебной экспертизы в экспертных учреждениях, на основании договоров, калькуляций, счетов на оплату и актов выполненных услуг, без указания в судебном постановлении конкретной суммы выплат</a:t>
            </a:r>
            <a:r>
              <a:rPr lang="ru-RU" sz="2800" b="1" dirty="0" smtClean="0">
                <a:solidFill>
                  <a:srgbClr val="0070C0"/>
                </a:solidFill>
                <a:latin typeface="Times New Roman" panose="02020603050405020304" pitchFamily="18" charset="0"/>
                <a:cs typeface="Times New Roman" panose="02020603050405020304" pitchFamily="18" charset="0"/>
              </a:rPr>
              <a:t>.</a:t>
            </a:r>
          </a:p>
          <a:p>
            <a:pPr marL="0" indent="0" algn="just">
              <a:buNone/>
            </a:pPr>
            <a:endParaRPr lang="ru-RU" sz="2800" b="1" dirty="0" smtClean="0">
              <a:latin typeface="Times New Roman" panose="02020603050405020304" pitchFamily="18" charset="0"/>
              <a:cs typeface="Times New Roman" panose="02020603050405020304" pitchFamily="18" charset="0"/>
            </a:endParaRPr>
          </a:p>
          <a:p>
            <a:pPr marL="0" indent="0" algn="just">
              <a:buNone/>
            </a:pPr>
            <a:r>
              <a:rPr lang="ru-RU" sz="2800" b="1" dirty="0" smtClean="0">
                <a:latin typeface="Times New Roman" panose="02020603050405020304" pitchFamily="18" charset="0"/>
                <a:cs typeface="Times New Roman" panose="02020603050405020304" pitchFamily="18" charset="0"/>
              </a:rPr>
              <a:t>Пункт </a:t>
            </a:r>
            <a:r>
              <a:rPr lang="ru-RU" sz="2800" b="1" dirty="0">
                <a:latin typeface="Times New Roman" panose="02020603050405020304" pitchFamily="18" charset="0"/>
                <a:cs typeface="Times New Roman" panose="02020603050405020304" pitchFamily="18" charset="0"/>
              </a:rPr>
              <a:t>7 </a:t>
            </a:r>
            <a:r>
              <a:rPr lang="ru-RU" sz="2800" b="1" dirty="0" smtClean="0">
                <a:latin typeface="Times New Roman" panose="02020603050405020304" pitchFamily="18" charset="0"/>
                <a:cs typeface="Times New Roman" panose="02020603050405020304" pitchFamily="18" charset="0"/>
              </a:rPr>
              <a:t>части 2, часть 3 статьи </a:t>
            </a:r>
            <a:r>
              <a:rPr lang="ru-RU" sz="2800" b="1" dirty="0">
                <a:latin typeface="Times New Roman" panose="02020603050405020304" pitchFamily="18" charset="0"/>
                <a:cs typeface="Times New Roman" panose="02020603050405020304" pitchFamily="18" charset="0"/>
              </a:rPr>
              <a:t>131 </a:t>
            </a:r>
            <a:r>
              <a:rPr lang="ru-RU" sz="2800" b="1" dirty="0" smtClean="0">
                <a:latin typeface="Times New Roman" panose="02020603050405020304" pitchFamily="18" charset="0"/>
                <a:cs typeface="Times New Roman" panose="02020603050405020304" pitchFamily="18" charset="0"/>
              </a:rPr>
              <a:t>УПК РФ: </a:t>
            </a:r>
            <a:r>
              <a:rPr lang="ru-RU" sz="2800" b="1" dirty="0">
                <a:latin typeface="Times New Roman" panose="02020603050405020304" pitchFamily="18" charset="0"/>
                <a:cs typeface="Times New Roman" panose="02020603050405020304" pitchFamily="18" charset="0"/>
              </a:rPr>
              <a:t>суммы, израсходованные на производство судебной экспертизы в экспертных учреждениях, выплачиваются по постановлению судьи либо по определению суда. </a:t>
            </a: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43</a:t>
            </a:fld>
            <a:endParaRPr lang="ru-RU">
              <a:solidFill>
                <a:srgbClr val="04617B">
                  <a:shade val="90000"/>
                </a:srgbClr>
              </a:solidFill>
            </a:endParaRPr>
          </a:p>
        </p:txBody>
      </p:sp>
    </p:spTree>
    <p:extLst>
      <p:ext uri="{BB962C8B-B14F-4D97-AF65-F5344CB8AC3E}">
        <p14:creationId xmlns:p14="http://schemas.microsoft.com/office/powerpoint/2010/main" val="1063260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1.2. </a:t>
            </a:r>
            <a:r>
              <a:rPr lang="ru-RU" dirty="0">
                <a:solidFill>
                  <a:srgbClr val="FF0000"/>
                </a:solidFill>
              </a:rPr>
              <a:t>Основания для выплат экспертным </a:t>
            </a:r>
            <a:r>
              <a:rPr lang="ru-RU" dirty="0" smtClean="0">
                <a:solidFill>
                  <a:srgbClr val="FF0000"/>
                </a:solidFill>
              </a:rPr>
              <a:t>организациям</a:t>
            </a:r>
            <a:endParaRPr lang="ru-RU" dirty="0">
              <a:solidFill>
                <a:srgbClr val="FF0000"/>
              </a:solidFill>
            </a:endParaRPr>
          </a:p>
        </p:txBody>
      </p:sp>
      <p:sp>
        <p:nvSpPr>
          <p:cNvPr id="3" name="Объект 2"/>
          <p:cNvSpPr>
            <a:spLocks noGrp="1"/>
          </p:cNvSpPr>
          <p:nvPr>
            <p:ph idx="1"/>
          </p:nvPr>
        </p:nvSpPr>
        <p:spPr>
          <a:xfrm>
            <a:off x="0" y="1700808"/>
            <a:ext cx="9144000" cy="5157192"/>
          </a:xfrm>
        </p:spPr>
        <p:txBody>
          <a:bodyPr>
            <a:normAutofit fontScale="92500" lnSpcReduction="10000"/>
          </a:bodyPr>
          <a:lstStyle/>
          <a:p>
            <a:pPr marL="0" indent="0">
              <a:buNone/>
            </a:pPr>
            <a:endParaRPr lang="ru-RU" sz="2800" b="1" dirty="0" smtClean="0">
              <a:latin typeface="Times New Roman" panose="02020603050405020304" pitchFamily="18" charset="0"/>
              <a:cs typeface="Times New Roman" panose="02020603050405020304" pitchFamily="18" charset="0"/>
            </a:endParaRPr>
          </a:p>
          <a:p>
            <a:pPr marL="0" indent="0" algn="just">
              <a:buNone/>
            </a:pPr>
            <a:r>
              <a:rPr lang="ru-RU" sz="2800" b="1" dirty="0" smtClean="0">
                <a:latin typeface="Times New Roman" panose="02020603050405020304" pitchFamily="18" charset="0"/>
                <a:cs typeface="Times New Roman" panose="02020603050405020304" pitchFamily="18" charset="0"/>
              </a:rPr>
              <a:t>Части 4,5 </a:t>
            </a:r>
            <a:r>
              <a:rPr lang="ru-RU" sz="2800" b="1" dirty="0">
                <a:latin typeface="Times New Roman" panose="02020603050405020304" pitchFamily="18" charset="0"/>
                <a:cs typeface="Times New Roman" panose="02020603050405020304" pitchFamily="18" charset="0"/>
              </a:rPr>
              <a:t>статьи 95 </a:t>
            </a:r>
            <a:r>
              <a:rPr lang="ru-RU" sz="2800" b="1" dirty="0" smtClean="0">
                <a:latin typeface="Times New Roman" panose="02020603050405020304" pitchFamily="18" charset="0"/>
                <a:cs typeface="Times New Roman" panose="02020603050405020304" pitchFamily="18" charset="0"/>
              </a:rPr>
              <a:t>ГПК РФ: размер </a:t>
            </a:r>
            <a:r>
              <a:rPr lang="ru-RU" sz="2800" b="1" dirty="0">
                <a:latin typeface="Times New Roman" panose="02020603050405020304" pitchFamily="18" charset="0"/>
                <a:cs typeface="Times New Roman" panose="02020603050405020304" pitchFamily="18" charset="0"/>
              </a:rPr>
              <a:t>вознаграждения экспертам определяется судом по согласованию со сторонами и по соглашению с </a:t>
            </a:r>
            <a:r>
              <a:rPr lang="ru-RU" sz="2800" b="1" dirty="0" smtClean="0">
                <a:latin typeface="Times New Roman" panose="02020603050405020304" pitchFamily="18" charset="0"/>
                <a:cs typeface="Times New Roman" panose="02020603050405020304" pitchFamily="18" charset="0"/>
              </a:rPr>
              <a:t>экспертами, для государственного судебно-экспертного учреждения – по соглашению с руководителем этого учреждения. </a:t>
            </a:r>
            <a:endParaRPr lang="ru-RU" sz="2800" b="1" dirty="0">
              <a:latin typeface="Times New Roman" panose="02020603050405020304" pitchFamily="18" charset="0"/>
              <a:cs typeface="Times New Roman" panose="02020603050405020304" pitchFamily="18" charset="0"/>
            </a:endParaRPr>
          </a:p>
          <a:p>
            <a:pPr marL="0" indent="0" algn="just">
              <a:buNone/>
            </a:pPr>
            <a:endParaRPr lang="ru-RU" sz="2800" b="1" dirty="0" smtClean="0">
              <a:latin typeface="Times New Roman" panose="02020603050405020304" pitchFamily="18" charset="0"/>
              <a:cs typeface="Times New Roman" panose="02020603050405020304" pitchFamily="18" charset="0"/>
            </a:endParaRPr>
          </a:p>
          <a:p>
            <a:pPr marL="0" indent="0" algn="just">
              <a:buNone/>
            </a:pPr>
            <a:r>
              <a:rPr lang="ru-RU" sz="2800" b="1" dirty="0" smtClean="0">
                <a:latin typeface="Times New Roman" panose="02020603050405020304" pitchFamily="18" charset="0"/>
                <a:cs typeface="Times New Roman" panose="02020603050405020304" pitchFamily="18" charset="0"/>
              </a:rPr>
              <a:t>Часть </a:t>
            </a:r>
            <a:r>
              <a:rPr lang="ru-RU" sz="2800" b="1" dirty="0">
                <a:latin typeface="Times New Roman" panose="02020603050405020304" pitchFamily="18" charset="0"/>
                <a:cs typeface="Times New Roman" panose="02020603050405020304" pitchFamily="18" charset="0"/>
              </a:rPr>
              <a:t>4 статьи 24.7 </a:t>
            </a:r>
            <a:r>
              <a:rPr lang="ru-RU" sz="2800" b="1" dirty="0" smtClean="0">
                <a:latin typeface="Times New Roman" panose="02020603050405020304" pitchFamily="18" charset="0"/>
                <a:cs typeface="Times New Roman" panose="02020603050405020304" pitchFamily="18" charset="0"/>
              </a:rPr>
              <a:t>КоАП РФ: </a:t>
            </a:r>
            <a:r>
              <a:rPr lang="ru-RU" sz="2800" b="1" dirty="0">
                <a:latin typeface="Times New Roman" panose="02020603050405020304" pitchFamily="18" charset="0"/>
                <a:cs typeface="Times New Roman" panose="02020603050405020304" pitchFamily="18" charset="0"/>
              </a:rPr>
              <a:t>решение об издержках по делу об административном правонарушении отражается в постановлении о назначении административного наказания или в постановлении о прекращении производства по делу об административном правонарушении</a:t>
            </a:r>
            <a:r>
              <a:rPr lang="ru-RU"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44</a:t>
            </a:fld>
            <a:endParaRPr lang="ru-RU">
              <a:solidFill>
                <a:srgbClr val="04617B">
                  <a:shade val="90000"/>
                </a:srgbClr>
              </a:solidFill>
            </a:endParaRPr>
          </a:p>
        </p:txBody>
      </p:sp>
    </p:spTree>
    <p:extLst>
      <p:ext uri="{BB962C8B-B14F-4D97-AF65-F5344CB8AC3E}">
        <p14:creationId xmlns:p14="http://schemas.microsoft.com/office/powerpoint/2010/main" val="3335728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1.3. </a:t>
            </a:r>
            <a:r>
              <a:rPr lang="ru-RU" dirty="0">
                <a:solidFill>
                  <a:srgbClr val="FF0000"/>
                </a:solidFill>
              </a:rPr>
              <a:t>Основания для выплат экспертным </a:t>
            </a:r>
            <a:r>
              <a:rPr lang="ru-RU" dirty="0" smtClean="0">
                <a:solidFill>
                  <a:srgbClr val="FF0000"/>
                </a:solidFill>
              </a:rPr>
              <a:t>организациям </a:t>
            </a:r>
            <a:endParaRPr lang="ru-RU" dirty="0">
              <a:solidFill>
                <a:srgbClr val="FF0000"/>
              </a:solidFill>
            </a:endParaRPr>
          </a:p>
        </p:txBody>
      </p:sp>
      <p:sp>
        <p:nvSpPr>
          <p:cNvPr id="3" name="Объект 2"/>
          <p:cNvSpPr>
            <a:spLocks noGrp="1"/>
          </p:cNvSpPr>
          <p:nvPr>
            <p:ph idx="1"/>
          </p:nvPr>
        </p:nvSpPr>
        <p:spPr>
          <a:xfrm>
            <a:off x="0" y="1700808"/>
            <a:ext cx="9144000" cy="5157192"/>
          </a:xfrm>
        </p:spPr>
        <p:txBody>
          <a:bodyPr>
            <a:normAutofit lnSpcReduction="10000"/>
          </a:bodyPr>
          <a:lstStyle/>
          <a:p>
            <a:pPr marL="0" indent="0">
              <a:buNone/>
            </a:pPr>
            <a:endParaRPr lang="ru-RU" sz="2800" b="1" dirty="0" smtClean="0">
              <a:latin typeface="Times New Roman" panose="02020603050405020304" pitchFamily="18" charset="0"/>
              <a:cs typeface="Times New Roman" panose="02020603050405020304" pitchFamily="18" charset="0"/>
            </a:endParaRPr>
          </a:p>
          <a:p>
            <a:pPr marL="0" indent="0" algn="just">
              <a:buNone/>
            </a:pPr>
            <a:r>
              <a:rPr lang="ru-RU" sz="2800" b="1" dirty="0">
                <a:latin typeface="Times New Roman" panose="02020603050405020304" pitchFamily="18" charset="0"/>
                <a:cs typeface="Times New Roman" panose="02020603050405020304" pitchFamily="18" charset="0"/>
              </a:rPr>
              <a:t>Пункты 22, 25 Положения </a:t>
            </a:r>
            <a:r>
              <a:rPr lang="ru-RU" sz="2800" b="1" dirty="0" smtClean="0">
                <a:latin typeface="Times New Roman" panose="02020603050405020304" pitchFamily="18" charset="0"/>
                <a:cs typeface="Times New Roman" panose="02020603050405020304" pitchFamily="18" charset="0"/>
              </a:rPr>
              <a:t>№ 1240: выплата </a:t>
            </a:r>
            <a:r>
              <a:rPr lang="ru-RU" sz="2800" b="1" dirty="0">
                <a:latin typeface="Times New Roman" panose="02020603050405020304" pitchFamily="18" charset="0"/>
                <a:cs typeface="Times New Roman" panose="02020603050405020304" pitchFamily="18" charset="0"/>
              </a:rPr>
              <a:t>вознаграждения экспертам (экспертным организациям) осуществляется на основании постановления судьи или определения суда</a:t>
            </a:r>
            <a:r>
              <a:rPr lang="ru-RU" sz="2800" b="1" dirty="0" smtClean="0">
                <a:latin typeface="Times New Roman" panose="02020603050405020304" pitchFamily="18" charset="0"/>
                <a:cs typeface="Times New Roman" panose="02020603050405020304" pitchFamily="18" charset="0"/>
              </a:rPr>
              <a:t>.</a:t>
            </a:r>
          </a:p>
          <a:p>
            <a:pPr marL="0" indent="0" algn="just">
              <a:buNone/>
            </a:pPr>
            <a:r>
              <a:rPr lang="ru-RU" sz="2800" b="1" dirty="0">
                <a:latin typeface="Times New Roman" panose="02020603050405020304" pitchFamily="18" charset="0"/>
                <a:cs typeface="Times New Roman" panose="02020603050405020304" pitchFamily="18" charset="0"/>
              </a:rPr>
              <a:t>Решение о назначении экспертизы принимается судом в ходе судебного разбирательства по делу, и заключение договора на ее проведение </a:t>
            </a:r>
            <a:r>
              <a:rPr lang="ru-RU" sz="2800" b="1" dirty="0" smtClean="0">
                <a:latin typeface="Times New Roman" panose="02020603050405020304" pitchFamily="18" charset="0"/>
                <a:cs typeface="Times New Roman" panose="02020603050405020304" pitchFamily="18" charset="0"/>
              </a:rPr>
              <a:t>(</a:t>
            </a:r>
            <a:r>
              <a:rPr lang="ru-RU" sz="2800" b="1" dirty="0">
                <a:latin typeface="Times New Roman" panose="02020603050405020304" pitchFamily="18" charset="0"/>
                <a:cs typeface="Times New Roman" panose="02020603050405020304" pitchFamily="18" charset="0"/>
              </a:rPr>
              <a:t>как с физическими, так и с юридическими лицами) действующим процессуальным законодательством Российской Федерации и Положением </a:t>
            </a:r>
            <a:r>
              <a:rPr lang="ru-RU" sz="2800" b="1"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1240 не предусмотрено. </a:t>
            </a:r>
          </a:p>
          <a:p>
            <a:pPr marL="0" indent="0" algn="just">
              <a:buNone/>
            </a:pPr>
            <a:endParaRPr lang="ru-RU" sz="28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45</a:t>
            </a:fld>
            <a:endParaRPr lang="ru-RU">
              <a:solidFill>
                <a:srgbClr val="04617B">
                  <a:shade val="90000"/>
                </a:srgbClr>
              </a:solidFill>
            </a:endParaRPr>
          </a:p>
        </p:txBody>
      </p:sp>
    </p:spTree>
    <p:extLst>
      <p:ext uri="{BB962C8B-B14F-4D97-AF65-F5344CB8AC3E}">
        <p14:creationId xmlns:p14="http://schemas.microsoft.com/office/powerpoint/2010/main" val="4193682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093"/>
            <a:ext cx="9144000" cy="838200"/>
          </a:xfrm>
        </p:spPr>
        <p:txBody>
          <a:bodyPr>
            <a:noAutofit/>
          </a:bodyPr>
          <a:lstStyle/>
          <a:p>
            <a:pPr algn="ctr"/>
            <a:r>
              <a:rPr lang="ru-RU" sz="3000" dirty="0">
                <a:solidFill>
                  <a:srgbClr val="FF0000"/>
                </a:solidFill>
              </a:rPr>
              <a:t>2</a:t>
            </a:r>
            <a:r>
              <a:rPr lang="ru-RU" sz="3000" dirty="0" smtClean="0">
                <a:solidFill>
                  <a:srgbClr val="FF0000"/>
                </a:solidFill>
              </a:rPr>
              <a:t>. Перечисление вознаграждения адвоката на Расчетные счета адвокатских образований</a:t>
            </a:r>
            <a:endParaRPr lang="ru-RU" sz="3000" dirty="0">
              <a:solidFill>
                <a:srgbClr val="FF0000"/>
              </a:solidFill>
            </a:endParaRPr>
          </a:p>
        </p:txBody>
      </p:sp>
      <p:sp>
        <p:nvSpPr>
          <p:cNvPr id="3" name="Объект 2"/>
          <p:cNvSpPr>
            <a:spLocks noGrp="1"/>
          </p:cNvSpPr>
          <p:nvPr>
            <p:ph idx="1"/>
          </p:nvPr>
        </p:nvSpPr>
        <p:spPr>
          <a:xfrm>
            <a:off x="0" y="1052736"/>
            <a:ext cx="9144000" cy="5805264"/>
          </a:xfrm>
        </p:spPr>
        <p:txBody>
          <a:bodyPr>
            <a:noAutofit/>
          </a:bodyPr>
          <a:lstStyle/>
          <a:p>
            <a:pPr marL="0" indent="0" algn="just">
              <a:buNone/>
            </a:pPr>
            <a:r>
              <a:rPr lang="ru-RU" sz="2350" b="1" dirty="0" smtClean="0">
                <a:solidFill>
                  <a:srgbClr val="0070C0"/>
                </a:solidFill>
                <a:latin typeface="Times New Roman" panose="02020603050405020304" pitchFamily="18" charset="0"/>
                <a:cs typeface="Times New Roman" panose="02020603050405020304" pitchFamily="18" charset="0"/>
              </a:rPr>
              <a:t>Письма Центрального </a:t>
            </a:r>
            <a:r>
              <a:rPr lang="ru-RU" sz="2350" b="1" dirty="0">
                <a:solidFill>
                  <a:srgbClr val="0070C0"/>
                </a:solidFill>
                <a:latin typeface="Times New Roman" panose="02020603050405020304" pitchFamily="18" charset="0"/>
                <a:cs typeface="Times New Roman" panose="02020603050405020304" pitchFamily="18" charset="0"/>
              </a:rPr>
              <a:t>Банка </a:t>
            </a:r>
            <a:r>
              <a:rPr lang="ru-RU" sz="2350" b="1" dirty="0" smtClean="0">
                <a:solidFill>
                  <a:srgbClr val="0070C0"/>
                </a:solidFill>
                <a:latin typeface="Times New Roman" panose="02020603050405020304" pitchFamily="18" charset="0"/>
                <a:cs typeface="Times New Roman" panose="02020603050405020304" pitchFamily="18" charset="0"/>
              </a:rPr>
              <a:t>РФ </a:t>
            </a:r>
            <a:r>
              <a:rPr lang="ru-RU" sz="2350" b="1" dirty="0">
                <a:solidFill>
                  <a:srgbClr val="0070C0"/>
                </a:solidFill>
                <a:latin typeface="Times New Roman" panose="02020603050405020304" pitchFamily="18" charset="0"/>
                <a:cs typeface="Times New Roman" panose="02020603050405020304" pitchFamily="18" charset="0"/>
              </a:rPr>
              <a:t>от 23.11.2017 </a:t>
            </a:r>
            <a:r>
              <a:rPr lang="ru-RU" sz="2350" b="1" dirty="0" smtClean="0">
                <a:solidFill>
                  <a:srgbClr val="0070C0"/>
                </a:solidFill>
                <a:latin typeface="Times New Roman" panose="02020603050405020304" pitchFamily="18" charset="0"/>
                <a:cs typeface="Times New Roman" panose="02020603050405020304" pitchFamily="18" charset="0"/>
              </a:rPr>
              <a:t/>
            </a:r>
            <a:br>
              <a:rPr lang="ru-RU" sz="2350" b="1" dirty="0" smtClean="0">
                <a:solidFill>
                  <a:srgbClr val="0070C0"/>
                </a:solidFill>
                <a:latin typeface="Times New Roman" panose="02020603050405020304" pitchFamily="18" charset="0"/>
                <a:cs typeface="Times New Roman" panose="02020603050405020304" pitchFamily="18" charset="0"/>
              </a:rPr>
            </a:br>
            <a:r>
              <a:rPr lang="ru-RU" sz="2350" b="1" dirty="0" smtClean="0">
                <a:solidFill>
                  <a:srgbClr val="0070C0"/>
                </a:solidFill>
                <a:latin typeface="Times New Roman" panose="02020603050405020304" pitchFamily="18" charset="0"/>
                <a:cs typeface="Times New Roman" panose="02020603050405020304" pitchFamily="18" charset="0"/>
              </a:rPr>
              <a:t>№ 18-1-1-10/1315, от 18.06.2018 № 18-1-1-11/982:</a:t>
            </a:r>
          </a:p>
          <a:p>
            <a:pPr marL="0" indent="0" algn="just">
              <a:buNone/>
            </a:pPr>
            <a:r>
              <a:rPr lang="ru-RU" sz="2350" dirty="0" smtClean="0">
                <a:latin typeface="Times New Roman" panose="02020603050405020304" pitchFamily="18" charset="0"/>
                <a:cs typeface="Times New Roman" panose="02020603050405020304" pitchFamily="18" charset="0"/>
              </a:rPr>
              <a:t>1) Для учета движения денежных средств, связанных с профессиональной (финансовой) деятельностью, адвокатам, учредившим адвокатский кабинет, открывается балансовый счет </a:t>
            </a:r>
            <a:br>
              <a:rPr lang="ru-RU" sz="2350" dirty="0" smtClean="0">
                <a:latin typeface="Times New Roman" panose="02020603050405020304" pitchFamily="18" charset="0"/>
                <a:cs typeface="Times New Roman" panose="02020603050405020304" pitchFamily="18" charset="0"/>
              </a:rPr>
            </a:br>
            <a:r>
              <a:rPr lang="ru-RU" sz="2350" b="1" dirty="0" smtClean="0">
                <a:latin typeface="Times New Roman" panose="02020603050405020304" pitchFamily="18" charset="0"/>
                <a:cs typeface="Times New Roman" panose="02020603050405020304" pitchFamily="18" charset="0"/>
              </a:rPr>
              <a:t>№ 40802 «Индивидуальные предприниматели»;</a:t>
            </a:r>
          </a:p>
          <a:p>
            <a:pPr marL="0" indent="0" algn="just">
              <a:buNone/>
            </a:pPr>
            <a:r>
              <a:rPr lang="ru-RU" sz="2350" dirty="0" smtClean="0">
                <a:latin typeface="Times New Roman" panose="02020603050405020304" pitchFamily="18" charset="0"/>
                <a:cs typeface="Times New Roman" panose="02020603050405020304" pitchFamily="18" charset="0"/>
              </a:rPr>
              <a:t>2) Для учета на договорных условиях депозитов, вкладов физических лиц открываются балансовые счета № 42306 «Депозиты на срок от </a:t>
            </a:r>
            <a:br>
              <a:rPr lang="ru-RU" sz="2350" dirty="0" smtClean="0">
                <a:latin typeface="Times New Roman" panose="02020603050405020304" pitchFamily="18" charset="0"/>
                <a:cs typeface="Times New Roman" panose="02020603050405020304" pitchFamily="18" charset="0"/>
              </a:rPr>
            </a:br>
            <a:r>
              <a:rPr lang="ru-RU" sz="2350" dirty="0" smtClean="0">
                <a:latin typeface="Times New Roman" panose="02020603050405020304" pitchFamily="18" charset="0"/>
                <a:cs typeface="Times New Roman" panose="02020603050405020304" pitchFamily="18" charset="0"/>
              </a:rPr>
              <a:t>1 года до 3 лет» и № 42307 «Депозиты на срок свыше 3 лет»;</a:t>
            </a:r>
          </a:p>
          <a:p>
            <a:pPr marL="0" indent="0" algn="just">
              <a:buNone/>
            </a:pPr>
            <a:r>
              <a:rPr lang="ru-RU" sz="2350" dirty="0" smtClean="0">
                <a:latin typeface="Times New Roman" panose="02020603050405020304" pitchFamily="18" charset="0"/>
                <a:cs typeface="Times New Roman" panose="02020603050405020304" pitchFamily="18" charset="0"/>
              </a:rPr>
              <a:t>3) Балансовый счет </a:t>
            </a:r>
            <a:r>
              <a:rPr lang="ru-RU" sz="2350" b="1" dirty="0" smtClean="0">
                <a:latin typeface="Times New Roman" panose="02020603050405020304" pitchFamily="18" charset="0"/>
                <a:cs typeface="Times New Roman" panose="02020603050405020304" pitchFamily="18" charset="0"/>
              </a:rPr>
              <a:t>№ </a:t>
            </a:r>
            <a:r>
              <a:rPr lang="ru-RU" sz="2350" b="1" dirty="0">
                <a:latin typeface="Times New Roman" panose="02020603050405020304" pitchFamily="18" charset="0"/>
                <a:cs typeface="Times New Roman" panose="02020603050405020304" pitchFamily="18" charset="0"/>
              </a:rPr>
              <a:t>40817 «Физические </a:t>
            </a:r>
            <a:r>
              <a:rPr lang="ru-RU" sz="2350" b="1" dirty="0" smtClean="0">
                <a:latin typeface="Times New Roman" panose="02020603050405020304" pitchFamily="18" charset="0"/>
                <a:cs typeface="Times New Roman" panose="02020603050405020304" pitchFamily="18" charset="0"/>
              </a:rPr>
              <a:t>лица» </a:t>
            </a:r>
            <a:r>
              <a:rPr lang="ru-RU" sz="2350" dirty="0" smtClean="0">
                <a:latin typeface="Times New Roman" panose="02020603050405020304" pitchFamily="18" charset="0"/>
                <a:cs typeface="Times New Roman" panose="02020603050405020304" pitchFamily="18" charset="0"/>
              </a:rPr>
              <a:t>предназначен для учета денежных средств физических лиц, не связанных с осуществлением ими предпринимательской деятельности, и, соответственно, для учета денежных средств адвокатов, учредивших адвокатский кабинет, связанных с их профессиональной (финансовой) деятельностью, применяться не может.  </a:t>
            </a:r>
            <a:endParaRPr lang="ru-RU" sz="235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46</a:t>
            </a:fld>
            <a:endParaRPr lang="ru-RU">
              <a:solidFill>
                <a:srgbClr val="04617B">
                  <a:shade val="90000"/>
                </a:srgbClr>
              </a:solidFill>
            </a:endParaRPr>
          </a:p>
        </p:txBody>
      </p:sp>
    </p:spTree>
    <p:extLst>
      <p:ext uri="{BB962C8B-B14F-4D97-AF65-F5344CB8AC3E}">
        <p14:creationId xmlns:p14="http://schemas.microsoft.com/office/powerpoint/2010/main" val="265325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0688"/>
            <a:ext cx="9144000" cy="838200"/>
          </a:xfrm>
        </p:spPr>
        <p:txBody>
          <a:bodyPr>
            <a:noAutofit/>
          </a:bodyPr>
          <a:lstStyle/>
          <a:p>
            <a:pPr algn="ctr"/>
            <a:r>
              <a:rPr lang="ru-RU" sz="3000" dirty="0" smtClean="0">
                <a:solidFill>
                  <a:srgbClr val="FF0000"/>
                </a:solidFill>
              </a:rPr>
              <a:t>3.1. </a:t>
            </a:r>
            <a:r>
              <a:rPr lang="ru-RU" sz="2800" dirty="0" smtClean="0">
                <a:solidFill>
                  <a:srgbClr val="FF0000"/>
                </a:solidFill>
              </a:rPr>
              <a:t>начисление </a:t>
            </a:r>
            <a:r>
              <a:rPr lang="ru-RU" sz="2800" dirty="0">
                <a:solidFill>
                  <a:srgbClr val="FF0000"/>
                </a:solidFill>
              </a:rPr>
              <a:t>на </a:t>
            </a:r>
            <a:r>
              <a:rPr lang="ru-RU" sz="2800" dirty="0" smtClean="0">
                <a:solidFill>
                  <a:srgbClr val="FF0000"/>
                </a:solidFill>
              </a:rPr>
              <a:t>вознаграждение </a:t>
            </a:r>
            <a:r>
              <a:rPr lang="ru-RU" sz="2800" dirty="0">
                <a:solidFill>
                  <a:srgbClr val="FF0000"/>
                </a:solidFill>
              </a:rPr>
              <a:t>переводчика, специалиста, эксперта </a:t>
            </a:r>
            <a:r>
              <a:rPr lang="ru-RU" sz="2800" dirty="0" smtClean="0">
                <a:solidFill>
                  <a:srgbClr val="FF0000"/>
                </a:solidFill>
              </a:rPr>
              <a:t>страховых </a:t>
            </a:r>
            <a:r>
              <a:rPr lang="ru-RU" sz="2800" dirty="0">
                <a:solidFill>
                  <a:srgbClr val="FF0000"/>
                </a:solidFill>
              </a:rPr>
              <a:t>взносов в Пенсионный фонд Российской Федерации и Фонд социального страхования Российской </a:t>
            </a:r>
            <a:r>
              <a:rPr lang="ru-RU" sz="2800" dirty="0" smtClean="0">
                <a:solidFill>
                  <a:srgbClr val="FF0000"/>
                </a:solidFill>
              </a:rPr>
              <a:t>Федерации</a:t>
            </a:r>
            <a:endParaRPr lang="ru-RU" sz="2800" dirty="0">
              <a:solidFill>
                <a:srgbClr val="FF0000"/>
              </a:solidFill>
            </a:endParaRPr>
          </a:p>
        </p:txBody>
      </p:sp>
      <p:sp>
        <p:nvSpPr>
          <p:cNvPr id="3" name="Объект 2"/>
          <p:cNvSpPr>
            <a:spLocks noGrp="1"/>
          </p:cNvSpPr>
          <p:nvPr>
            <p:ph idx="1"/>
          </p:nvPr>
        </p:nvSpPr>
        <p:spPr>
          <a:xfrm>
            <a:off x="-1742" y="2276872"/>
            <a:ext cx="9144000" cy="4464496"/>
          </a:xfrm>
        </p:spPr>
        <p:txBody>
          <a:bodyPr>
            <a:noAutofit/>
          </a:bodyPr>
          <a:lstStyle/>
          <a:p>
            <a:pPr marL="0" indent="0" algn="just">
              <a:buNone/>
            </a:pPr>
            <a:r>
              <a:rPr lang="ru-RU" sz="2350" b="1" dirty="0">
                <a:latin typeface="Times New Roman" panose="02020603050405020304" pitchFamily="18" charset="0"/>
                <a:cs typeface="Times New Roman" panose="02020603050405020304" pitchFamily="18" charset="0"/>
              </a:rPr>
              <a:t>В силу статьи 420 Налогового кодекса РФ и статьи 20.1 Федерального закона от 24.07.1998 № 125-ФЗ «Об обязательном социальном страховании от несчастных случаев на производстве и профессиональных заболеваний» объектом обложения страховыми взносами в Пенсионный фонд РФ и Фонд социального страхования РФ признаются выплаты и иные вознаграждения, начисляемые плательщиками страховых взносов в пользу физических лиц в рамках трудовых отношений и гражданско-правовых договоров, предметом которых являются выполнение работ, оказание </a:t>
            </a:r>
            <a:r>
              <a:rPr lang="ru-RU" sz="2350" b="1" dirty="0" smtClean="0">
                <a:latin typeface="Times New Roman" panose="02020603050405020304" pitchFamily="18" charset="0"/>
                <a:cs typeface="Times New Roman" panose="02020603050405020304" pitchFamily="18" charset="0"/>
              </a:rPr>
              <a:t>услуг, </a:t>
            </a:r>
            <a:r>
              <a:rPr lang="ru-RU" sz="2350" b="1" dirty="0">
                <a:latin typeface="Times New Roman" panose="02020603050405020304" pitchFamily="18" charset="0"/>
                <a:cs typeface="Times New Roman" panose="02020603050405020304" pitchFamily="18" charset="0"/>
              </a:rPr>
              <a:t>договора авторского заказа, если в соответствии с указанными договорами заказчик обязан уплачивать страховщику страховые взносы.</a:t>
            </a:r>
          </a:p>
          <a:p>
            <a:pPr marL="0" indent="0" algn="just">
              <a:buNone/>
            </a:pPr>
            <a:endParaRPr lang="ru-RU" sz="235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47</a:t>
            </a:fld>
            <a:endParaRPr lang="ru-RU">
              <a:solidFill>
                <a:srgbClr val="04617B">
                  <a:shade val="90000"/>
                </a:srgbClr>
              </a:solidFill>
            </a:endParaRPr>
          </a:p>
        </p:txBody>
      </p:sp>
    </p:spTree>
    <p:extLst>
      <p:ext uri="{BB962C8B-B14F-4D97-AF65-F5344CB8AC3E}">
        <p14:creationId xmlns:p14="http://schemas.microsoft.com/office/powerpoint/2010/main" val="138677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838200"/>
          </a:xfrm>
        </p:spPr>
        <p:txBody>
          <a:bodyPr>
            <a:noAutofit/>
          </a:bodyPr>
          <a:lstStyle/>
          <a:p>
            <a:pPr algn="ctr"/>
            <a:r>
              <a:rPr lang="ru-RU" sz="3000" dirty="0" smtClean="0">
                <a:solidFill>
                  <a:srgbClr val="FF0000"/>
                </a:solidFill>
              </a:rPr>
              <a:t>3.2. </a:t>
            </a:r>
            <a:r>
              <a:rPr lang="ru-RU" sz="2800" dirty="0" smtClean="0">
                <a:solidFill>
                  <a:srgbClr val="FF0000"/>
                </a:solidFill>
              </a:rPr>
              <a:t>начисление </a:t>
            </a:r>
            <a:r>
              <a:rPr lang="ru-RU" sz="2800" dirty="0">
                <a:solidFill>
                  <a:srgbClr val="FF0000"/>
                </a:solidFill>
              </a:rPr>
              <a:t>на </a:t>
            </a:r>
            <a:r>
              <a:rPr lang="ru-RU" sz="2800" dirty="0" smtClean="0">
                <a:solidFill>
                  <a:srgbClr val="FF0000"/>
                </a:solidFill>
              </a:rPr>
              <a:t>вознаграждение </a:t>
            </a:r>
            <a:r>
              <a:rPr lang="ru-RU" sz="2800" dirty="0">
                <a:solidFill>
                  <a:srgbClr val="FF0000"/>
                </a:solidFill>
              </a:rPr>
              <a:t>переводчика, специалиста, эксперта </a:t>
            </a:r>
            <a:r>
              <a:rPr lang="ru-RU" sz="2800" dirty="0" smtClean="0">
                <a:solidFill>
                  <a:srgbClr val="FF0000"/>
                </a:solidFill>
              </a:rPr>
              <a:t>страховых взносов</a:t>
            </a:r>
            <a:endParaRPr lang="ru-RU" sz="2800" dirty="0">
              <a:solidFill>
                <a:srgbClr val="FF0000"/>
              </a:solidFill>
            </a:endParaRPr>
          </a:p>
        </p:txBody>
      </p:sp>
      <p:sp>
        <p:nvSpPr>
          <p:cNvPr id="3" name="Объект 2"/>
          <p:cNvSpPr>
            <a:spLocks noGrp="1"/>
          </p:cNvSpPr>
          <p:nvPr>
            <p:ph idx="1"/>
          </p:nvPr>
        </p:nvSpPr>
        <p:spPr>
          <a:xfrm>
            <a:off x="-6475" y="1484784"/>
            <a:ext cx="9144000" cy="5373216"/>
          </a:xfrm>
        </p:spPr>
        <p:txBody>
          <a:bodyPr>
            <a:noAutofit/>
          </a:bodyPr>
          <a:lstStyle/>
          <a:p>
            <a:pPr marL="0" indent="0" algn="just">
              <a:buNone/>
            </a:pPr>
            <a:endParaRPr lang="ru-RU" sz="2350" dirty="0" smtClean="0">
              <a:latin typeface="Times New Roman" panose="02020603050405020304" pitchFamily="18" charset="0"/>
              <a:cs typeface="Times New Roman" panose="02020603050405020304" pitchFamily="18" charset="0"/>
            </a:endParaRPr>
          </a:p>
          <a:p>
            <a:pPr marL="0" indent="0" algn="just">
              <a:buNone/>
            </a:pPr>
            <a:r>
              <a:rPr lang="ru-RU" sz="2350" b="1" dirty="0" smtClean="0">
                <a:latin typeface="Times New Roman" panose="02020603050405020304" pitchFamily="18" charset="0"/>
                <a:cs typeface="Times New Roman" panose="02020603050405020304" pitchFamily="18" charset="0"/>
              </a:rPr>
              <a:t>Пункт 3 статьи 2 Гражданского кодекса Российской Федерации устанавливает, что к имущественным отношениям, основанным на административном или ином властном подчинении одной стороны другой, в том числе к налоговым и другим финансовым и административным отношениям, гражданское законодательство не применяется, если иное не предусмотрено законодательством. </a:t>
            </a:r>
          </a:p>
          <a:p>
            <a:pPr marL="0" indent="0" algn="just">
              <a:buNone/>
            </a:pPr>
            <a:endParaRPr lang="ru-RU" sz="2350" b="1" dirty="0" smtClean="0">
              <a:latin typeface="Times New Roman" panose="02020603050405020304" pitchFamily="18" charset="0"/>
              <a:cs typeface="Times New Roman" panose="02020603050405020304" pitchFamily="18" charset="0"/>
            </a:endParaRPr>
          </a:p>
          <a:p>
            <a:pPr marL="0" indent="0" algn="just">
              <a:buNone/>
            </a:pPr>
            <a:r>
              <a:rPr lang="ru-RU" sz="2350" b="1" dirty="0" smtClean="0">
                <a:latin typeface="Times New Roman" panose="02020603050405020304" pitchFamily="18" charset="0"/>
                <a:cs typeface="Times New Roman" panose="02020603050405020304" pitchFamily="18" charset="0"/>
              </a:rPr>
              <a:t>В соответствии с процессуальным законодательством Российской Федерации решении о взыскании вознаграждения переводчику, эксперту, специалисту в связи с исполнением им своих обязанностей принимается судом и оформляется в виде судебного постановления.</a:t>
            </a:r>
          </a:p>
          <a:p>
            <a:pPr marL="0" indent="0" algn="just">
              <a:buNone/>
            </a:pPr>
            <a:endParaRPr lang="ru-RU" sz="2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48</a:t>
            </a:fld>
            <a:endParaRPr lang="ru-RU">
              <a:solidFill>
                <a:srgbClr val="04617B">
                  <a:shade val="90000"/>
                </a:srgbClr>
              </a:solidFill>
            </a:endParaRPr>
          </a:p>
        </p:txBody>
      </p:sp>
    </p:spTree>
    <p:extLst>
      <p:ext uri="{BB962C8B-B14F-4D97-AF65-F5344CB8AC3E}">
        <p14:creationId xmlns:p14="http://schemas.microsoft.com/office/powerpoint/2010/main" val="14115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8" y="116632"/>
            <a:ext cx="9144000" cy="838200"/>
          </a:xfrm>
        </p:spPr>
        <p:txBody>
          <a:bodyPr>
            <a:noAutofit/>
          </a:bodyPr>
          <a:lstStyle/>
          <a:p>
            <a:pPr algn="ctr"/>
            <a:r>
              <a:rPr lang="ru-RU" sz="2700" dirty="0" smtClean="0">
                <a:solidFill>
                  <a:srgbClr val="FF0000"/>
                </a:solidFill>
              </a:rPr>
              <a:t>3.3. начисление </a:t>
            </a:r>
            <a:r>
              <a:rPr lang="ru-RU" sz="2700" dirty="0">
                <a:solidFill>
                  <a:srgbClr val="FF0000"/>
                </a:solidFill>
              </a:rPr>
              <a:t>на </a:t>
            </a:r>
            <a:r>
              <a:rPr lang="ru-RU" sz="2700" dirty="0" smtClean="0">
                <a:solidFill>
                  <a:srgbClr val="FF0000"/>
                </a:solidFill>
              </a:rPr>
              <a:t>вознаграждение </a:t>
            </a:r>
            <a:r>
              <a:rPr lang="ru-RU" sz="2700" dirty="0">
                <a:solidFill>
                  <a:srgbClr val="FF0000"/>
                </a:solidFill>
              </a:rPr>
              <a:t>переводчика, специалиста, эксперта </a:t>
            </a:r>
            <a:r>
              <a:rPr lang="ru-RU" sz="2700" dirty="0" smtClean="0">
                <a:solidFill>
                  <a:srgbClr val="FF0000"/>
                </a:solidFill>
              </a:rPr>
              <a:t>страховых взносов</a:t>
            </a:r>
            <a:endParaRPr lang="ru-RU" sz="2700" dirty="0">
              <a:solidFill>
                <a:srgbClr val="FF0000"/>
              </a:solidFill>
            </a:endParaRPr>
          </a:p>
        </p:txBody>
      </p:sp>
      <p:sp>
        <p:nvSpPr>
          <p:cNvPr id="3" name="Объект 2"/>
          <p:cNvSpPr>
            <a:spLocks noGrp="1"/>
          </p:cNvSpPr>
          <p:nvPr>
            <p:ph idx="1"/>
          </p:nvPr>
        </p:nvSpPr>
        <p:spPr>
          <a:xfrm>
            <a:off x="0" y="1196752"/>
            <a:ext cx="9144000" cy="5661248"/>
          </a:xfrm>
        </p:spPr>
        <p:txBody>
          <a:bodyPr>
            <a:noAutofit/>
          </a:bodyPr>
          <a:lstStyle/>
          <a:p>
            <a:pPr marL="0" indent="0" algn="just">
              <a:buNone/>
            </a:pPr>
            <a:r>
              <a:rPr lang="ru-RU" sz="2350" b="1" dirty="0" smtClean="0">
                <a:latin typeface="Times New Roman" panose="02020603050405020304" pitchFamily="18" charset="0"/>
                <a:cs typeface="Times New Roman" panose="02020603050405020304" pitchFamily="18" charset="0"/>
              </a:rPr>
              <a:t>Отношения </a:t>
            </a:r>
            <a:r>
              <a:rPr lang="ru-RU" sz="2350" b="1" dirty="0">
                <a:latin typeface="Times New Roman" panose="02020603050405020304" pitchFamily="18" charset="0"/>
                <a:cs typeface="Times New Roman" panose="02020603050405020304" pitchFamily="18" charset="0"/>
              </a:rPr>
              <a:t>между судом (судьей) и переводчиком, экспертом, специалистом, участвующим в судопроизводстве, основаны на властном подчинении одной стороны другой, регламентируются процессуальным законодательством и Положением № 1240, в связи с чем к названным отношениям не применимы положения статей 432 и 434 ГК РФ. </a:t>
            </a:r>
          </a:p>
          <a:p>
            <a:pPr marL="0" indent="0" algn="just">
              <a:buNone/>
            </a:pPr>
            <a:r>
              <a:rPr lang="ru-RU" sz="2350" b="1" dirty="0" smtClean="0">
                <a:latin typeface="Times New Roman" panose="02020603050405020304" pitchFamily="18" charset="0"/>
                <a:cs typeface="Times New Roman" panose="02020603050405020304" pitchFamily="18" charset="0"/>
              </a:rPr>
              <a:t>Исходя </a:t>
            </a:r>
            <a:r>
              <a:rPr lang="ru-RU" sz="2350" b="1" dirty="0">
                <a:latin typeface="Times New Roman" panose="02020603050405020304" pitchFamily="18" charset="0"/>
                <a:cs typeface="Times New Roman" panose="02020603050405020304" pitchFamily="18" charset="0"/>
              </a:rPr>
              <a:t>из указанных правовых норм, вознаграждение переводчику нельзя признать объектом обложения страховыми взносами, так как названные денежные суммы являются процессуальными издержками, выплата которых производится на основании судебного постановления</a:t>
            </a:r>
            <a:r>
              <a:rPr lang="ru-RU" sz="2350" b="1" dirty="0" smtClean="0">
                <a:latin typeface="Times New Roman" panose="02020603050405020304" pitchFamily="18" charset="0"/>
                <a:cs typeface="Times New Roman" panose="02020603050405020304" pitchFamily="18" charset="0"/>
              </a:rPr>
              <a:t>.</a:t>
            </a:r>
          </a:p>
          <a:p>
            <a:pPr marL="0" indent="0" algn="just">
              <a:buNone/>
            </a:pPr>
            <a:endParaRPr lang="ru-RU" sz="1400" b="1" dirty="0">
              <a:latin typeface="Times New Roman" panose="02020603050405020304" pitchFamily="18" charset="0"/>
              <a:cs typeface="Times New Roman" panose="02020603050405020304" pitchFamily="18" charset="0"/>
            </a:endParaRPr>
          </a:p>
          <a:p>
            <a:pPr marL="0" indent="0" algn="just">
              <a:buNone/>
            </a:pPr>
            <a:r>
              <a:rPr lang="ru-RU" sz="2350" b="1" dirty="0" smtClean="0">
                <a:latin typeface="Times New Roman" panose="02020603050405020304" pitchFamily="18" charset="0"/>
                <a:cs typeface="Times New Roman" panose="02020603050405020304" pitchFamily="18" charset="0"/>
              </a:rPr>
              <a:t>Рекомендательный и информационно-разъяснительный характер писем Министерства финансов Российской Федерации: письмо Минфина России от 07.11.2013 № 03-01-13/01-47571.</a:t>
            </a:r>
            <a:endParaRPr lang="ru-RU" sz="2350" b="1" dirty="0">
              <a:latin typeface="Times New Roman" panose="02020603050405020304" pitchFamily="18" charset="0"/>
              <a:cs typeface="Times New Roman" panose="02020603050405020304" pitchFamily="18" charset="0"/>
            </a:endParaRPr>
          </a:p>
          <a:p>
            <a:pPr marL="0" indent="0" algn="just">
              <a:buNone/>
            </a:pPr>
            <a:endParaRPr lang="ru-RU" sz="235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49</a:t>
            </a:fld>
            <a:endParaRPr lang="ru-RU">
              <a:solidFill>
                <a:srgbClr val="04617B">
                  <a:shade val="90000"/>
                </a:srgbClr>
              </a:solidFill>
            </a:endParaRPr>
          </a:p>
        </p:txBody>
      </p:sp>
    </p:spTree>
    <p:extLst>
      <p:ext uri="{BB962C8B-B14F-4D97-AF65-F5344CB8AC3E}">
        <p14:creationId xmlns:p14="http://schemas.microsoft.com/office/powerpoint/2010/main" val="5442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dirty="0" smtClean="0">
                <a:solidFill>
                  <a:srgbClr val="0070C0"/>
                </a:solidFill>
              </a:rPr>
              <a:t>Постановления пленума верховного суда российской федерации</a:t>
            </a:r>
            <a:endParaRPr lang="ru-RU" b="1" dirty="0">
              <a:solidFill>
                <a:srgbClr val="0070C0"/>
              </a:solidFill>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5</a:t>
            </a:fld>
            <a:endParaRPr lang="ru-RU">
              <a:solidFill>
                <a:srgbClr val="04617B">
                  <a:shade val="90000"/>
                </a:srgbClr>
              </a:solidFill>
            </a:endParaRPr>
          </a:p>
        </p:txBody>
      </p:sp>
      <p:sp>
        <p:nvSpPr>
          <p:cNvPr id="3" name="Прямоугольник 2"/>
          <p:cNvSpPr/>
          <p:nvPr/>
        </p:nvSpPr>
        <p:spPr>
          <a:xfrm>
            <a:off x="107504" y="1700808"/>
            <a:ext cx="8856984" cy="5016758"/>
          </a:xfrm>
          <a:prstGeom prst="rect">
            <a:avLst/>
          </a:prstGeom>
        </p:spPr>
        <p:txBody>
          <a:bodyPr wrap="square">
            <a:spAutoFit/>
          </a:bodyPr>
          <a:lstStyle/>
          <a:p>
            <a:pPr marL="457200" indent="-457200" algn="just">
              <a:buFont typeface="Arial" panose="020B0604020202020204" pitchFamily="34" charset="0"/>
              <a:buChar char="•"/>
            </a:pPr>
            <a:r>
              <a:rPr lang="ru-RU" sz="3200" b="1" dirty="0"/>
              <a:t>от 19 декабря 2013 г. N 42 </a:t>
            </a:r>
            <a:r>
              <a:rPr lang="ru-RU" sz="3200" b="1" dirty="0" smtClean="0"/>
              <a:t>«О </a:t>
            </a:r>
            <a:r>
              <a:rPr lang="ru-RU" sz="3200" b="1" dirty="0"/>
              <a:t>практике применения судами законодательства о процессуальных издержках по уголовным </a:t>
            </a:r>
            <a:r>
              <a:rPr lang="ru-RU" sz="3200" b="1" dirty="0" smtClean="0"/>
              <a:t>делам» - УПК</a:t>
            </a:r>
            <a:endParaRPr lang="ru-RU" sz="3200" b="1" dirty="0"/>
          </a:p>
          <a:p>
            <a:pPr marL="457200" indent="-457200" algn="just">
              <a:buFont typeface="Arial" panose="020B0604020202020204" pitchFamily="34" charset="0"/>
              <a:buChar char="•"/>
            </a:pPr>
            <a:endParaRPr lang="ru-RU" sz="3200" b="1" dirty="0" smtClean="0"/>
          </a:p>
          <a:p>
            <a:pPr marL="457200" indent="-457200" algn="just">
              <a:buFont typeface="Arial" panose="020B0604020202020204" pitchFamily="34" charset="0"/>
              <a:buChar char="•"/>
            </a:pPr>
            <a:r>
              <a:rPr lang="ru-RU" sz="3200" b="1" dirty="0" smtClean="0"/>
              <a:t>от </a:t>
            </a:r>
            <a:r>
              <a:rPr lang="ru-RU" sz="3200" b="1" dirty="0"/>
              <a:t>21 января 2016 г. N 1 </a:t>
            </a:r>
            <a:r>
              <a:rPr lang="ru-RU" sz="3200" b="1" dirty="0" smtClean="0"/>
              <a:t>«О </a:t>
            </a:r>
            <a:r>
              <a:rPr lang="ru-RU" sz="3200" b="1" dirty="0"/>
              <a:t>некоторых вопросах применения законодательства о возмещении издержек, связанных с рассмотрением </a:t>
            </a:r>
            <a:r>
              <a:rPr lang="ru-RU" sz="3200" b="1" dirty="0" smtClean="0"/>
              <a:t>дела» </a:t>
            </a:r>
            <a:r>
              <a:rPr lang="ru-RU" sz="3200" b="1" dirty="0"/>
              <a:t> </a:t>
            </a:r>
            <a:r>
              <a:rPr lang="ru-RU" sz="3200" b="1" dirty="0" smtClean="0"/>
              <a:t>(изменения от 15.05.2018 № 11) – ГПК, КАС, АПК</a:t>
            </a:r>
            <a:endParaRPr lang="ru-RU" sz="3200" b="1" dirty="0"/>
          </a:p>
        </p:txBody>
      </p:sp>
    </p:spTree>
    <p:extLst>
      <p:ext uri="{BB962C8B-B14F-4D97-AF65-F5344CB8AC3E}">
        <p14:creationId xmlns:p14="http://schemas.microsoft.com/office/powerpoint/2010/main" val="637270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838200"/>
          </a:xfrm>
        </p:spPr>
        <p:txBody>
          <a:bodyPr>
            <a:noAutofit/>
          </a:bodyPr>
          <a:lstStyle/>
          <a:p>
            <a:pPr algn="ctr"/>
            <a:r>
              <a:rPr lang="ru-RU" sz="2700" dirty="0" smtClean="0">
                <a:solidFill>
                  <a:srgbClr val="FF0000"/>
                </a:solidFill>
              </a:rPr>
              <a:t>4.1. обложение вознаграждение </a:t>
            </a:r>
            <a:r>
              <a:rPr lang="ru-RU" sz="2700" dirty="0">
                <a:solidFill>
                  <a:srgbClr val="FF0000"/>
                </a:solidFill>
              </a:rPr>
              <a:t>переводчика, специалиста, эксперта </a:t>
            </a:r>
            <a:r>
              <a:rPr lang="ru-RU" sz="2700" dirty="0" smtClean="0">
                <a:solidFill>
                  <a:srgbClr val="FF0000"/>
                </a:solidFill>
              </a:rPr>
              <a:t>налогом на доходы физических лиц</a:t>
            </a:r>
            <a:endParaRPr lang="ru-RU" sz="2700" dirty="0">
              <a:solidFill>
                <a:srgbClr val="FF0000"/>
              </a:solidFill>
            </a:endParaRPr>
          </a:p>
        </p:txBody>
      </p:sp>
      <p:sp>
        <p:nvSpPr>
          <p:cNvPr id="3" name="Объект 2"/>
          <p:cNvSpPr>
            <a:spLocks noGrp="1"/>
          </p:cNvSpPr>
          <p:nvPr>
            <p:ph idx="1"/>
          </p:nvPr>
        </p:nvSpPr>
        <p:spPr>
          <a:xfrm>
            <a:off x="0" y="1268760"/>
            <a:ext cx="9144000" cy="5400600"/>
          </a:xfrm>
        </p:spPr>
        <p:txBody>
          <a:bodyPr>
            <a:noAutofit/>
          </a:bodyPr>
          <a:lstStyle/>
          <a:p>
            <a:pPr marL="0" indent="0" algn="just">
              <a:buNone/>
            </a:pPr>
            <a:r>
              <a:rPr lang="ru-RU" sz="2350" b="1" dirty="0" smtClean="0">
                <a:latin typeface="Times New Roman" panose="02020603050405020304" pitchFamily="18" charset="0"/>
                <a:cs typeface="Times New Roman" panose="02020603050405020304" pitchFamily="18" charset="0"/>
              </a:rPr>
              <a:t>Пунктом 1 статьи 210 Налогового кодекса Российской Федерации (далее – НК РФ) установлено, что при определении налоговой базы учитываются все доходы налогоплательщика, полученным им как в денежной, так и в натуральной форме.</a:t>
            </a:r>
          </a:p>
          <a:p>
            <a:pPr marL="0" indent="0" algn="just">
              <a:buNone/>
            </a:pPr>
            <a:r>
              <a:rPr lang="ru-RU" sz="2350" b="1" dirty="0" smtClean="0">
                <a:latin typeface="Times New Roman" panose="02020603050405020304" pitchFamily="18" charset="0"/>
                <a:cs typeface="Times New Roman" panose="02020603050405020304" pitchFamily="18" charset="0"/>
              </a:rPr>
              <a:t>Согласно статье 41 НК РФ доходом признается экономическая выгода в денежной или натуральной форме, учитываемая в случае возможности ее оценки и в той мере, в которой такую выгоду можно оценить, и определяемая для физических лиц в соответствии с главой 23 «Налог на доходы физических лиц» НК РФ.</a:t>
            </a:r>
          </a:p>
          <a:p>
            <a:pPr marL="0" indent="0" algn="just">
              <a:buNone/>
            </a:pPr>
            <a:r>
              <a:rPr lang="ru-RU" sz="2350" b="1" dirty="0" smtClean="0">
                <a:latin typeface="Times New Roman" panose="02020603050405020304" pitchFamily="18" charset="0"/>
                <a:cs typeface="Times New Roman" panose="02020603050405020304" pitchFamily="18" charset="0"/>
              </a:rPr>
              <a:t>В статье 217 НК РФ установлен исчерпывающий перечень видов доходов физических лиц, не подлежащих налогообложению. Вознаграждение, выплачиваемое экспертам, специалистам и переводчикам, участвующим в судопроизводстве, в указанный перечень не входит. </a:t>
            </a:r>
            <a:endParaRPr lang="ru-RU" sz="2350" b="1" dirty="0">
              <a:latin typeface="Times New Roman" panose="02020603050405020304" pitchFamily="18" charset="0"/>
              <a:cs typeface="Times New Roman" panose="02020603050405020304" pitchFamily="18" charset="0"/>
            </a:endParaRPr>
          </a:p>
          <a:p>
            <a:pPr marL="0" indent="0" algn="just">
              <a:buNone/>
            </a:pPr>
            <a:endParaRPr lang="ru-RU" sz="235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50</a:t>
            </a:fld>
            <a:endParaRPr lang="ru-RU">
              <a:solidFill>
                <a:srgbClr val="04617B">
                  <a:shade val="90000"/>
                </a:srgbClr>
              </a:solidFill>
            </a:endParaRPr>
          </a:p>
        </p:txBody>
      </p:sp>
    </p:spTree>
    <p:extLst>
      <p:ext uri="{BB962C8B-B14F-4D97-AF65-F5344CB8AC3E}">
        <p14:creationId xmlns:p14="http://schemas.microsoft.com/office/powerpoint/2010/main" val="1570672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838200"/>
          </a:xfrm>
        </p:spPr>
        <p:txBody>
          <a:bodyPr>
            <a:noAutofit/>
          </a:bodyPr>
          <a:lstStyle/>
          <a:p>
            <a:pPr algn="ctr"/>
            <a:r>
              <a:rPr lang="ru-RU" sz="2700" dirty="0" smtClean="0">
                <a:solidFill>
                  <a:srgbClr val="FF0000"/>
                </a:solidFill>
              </a:rPr>
              <a:t>4.2. обложение вознаграждение </a:t>
            </a:r>
            <a:r>
              <a:rPr lang="ru-RU" sz="2700" dirty="0">
                <a:solidFill>
                  <a:srgbClr val="FF0000"/>
                </a:solidFill>
              </a:rPr>
              <a:t>переводчика, специалиста, эксперта </a:t>
            </a:r>
            <a:r>
              <a:rPr lang="ru-RU" sz="2700" dirty="0" smtClean="0">
                <a:solidFill>
                  <a:srgbClr val="FF0000"/>
                </a:solidFill>
              </a:rPr>
              <a:t>налогом на доходы физических лиц</a:t>
            </a:r>
            <a:endParaRPr lang="ru-RU" sz="2700" dirty="0">
              <a:solidFill>
                <a:srgbClr val="FF0000"/>
              </a:solidFill>
            </a:endParaRPr>
          </a:p>
        </p:txBody>
      </p:sp>
      <p:sp>
        <p:nvSpPr>
          <p:cNvPr id="3" name="Объект 2"/>
          <p:cNvSpPr>
            <a:spLocks noGrp="1"/>
          </p:cNvSpPr>
          <p:nvPr>
            <p:ph idx="1"/>
          </p:nvPr>
        </p:nvSpPr>
        <p:spPr>
          <a:xfrm>
            <a:off x="0" y="1700808"/>
            <a:ext cx="9144000" cy="4923928"/>
          </a:xfrm>
        </p:spPr>
        <p:txBody>
          <a:bodyPr>
            <a:noAutofit/>
          </a:bodyPr>
          <a:lstStyle/>
          <a:p>
            <a:pPr marL="0" indent="0" algn="just">
              <a:buNone/>
            </a:pPr>
            <a:r>
              <a:rPr lang="ru-RU" sz="2350" b="1" dirty="0" smtClean="0">
                <a:latin typeface="Times New Roman" panose="02020603050405020304" pitchFamily="18" charset="0"/>
                <a:cs typeface="Times New Roman" panose="02020603050405020304" pitchFamily="18" charset="0"/>
              </a:rPr>
              <a:t>Вывод: суммы, выплачиваемые по судебному постановлению переводчику, эксперту, специалисту за исполнение ими своих обязанностей, подлежат обложению налогом на доходы физических лиц в общей порядке. </a:t>
            </a:r>
          </a:p>
          <a:p>
            <a:pPr marL="0" indent="0" algn="just">
              <a:buNone/>
            </a:pPr>
            <a:r>
              <a:rPr lang="ru-RU" sz="2350" b="1" dirty="0" smtClean="0">
                <a:latin typeface="Times New Roman" panose="02020603050405020304" pitchFamily="18" charset="0"/>
                <a:cs typeface="Times New Roman" panose="02020603050405020304" pitchFamily="18" charset="0"/>
              </a:rPr>
              <a:t>Одновременно следует учитывать следующее.</a:t>
            </a:r>
          </a:p>
          <a:p>
            <a:pPr marL="0" indent="0" algn="just">
              <a:buNone/>
            </a:pPr>
            <a:r>
              <a:rPr lang="ru-RU" sz="2350" b="1" dirty="0">
                <a:latin typeface="Times New Roman" panose="02020603050405020304" pitchFamily="18" charset="0"/>
                <a:cs typeface="Times New Roman" panose="02020603050405020304" pitchFamily="18" charset="0"/>
              </a:rPr>
              <a:t>Согласно статье 5 Федерального конституционного закона от 07.02.2011 № 1-ФКЗ «О судах общей юрисдикции в Российской Федерации» вступившие в силу судебные акты судов общей юрисдикции являются обязательными для всех федеральных органов государственной власти, государственных служащих, должностных лиц и подлежат неукоснительному исполнению на всей территории Российской Федерации</a:t>
            </a:r>
            <a:r>
              <a:rPr lang="ru-RU" sz="2350" b="1" dirty="0" smtClean="0">
                <a:latin typeface="Times New Roman" panose="02020603050405020304" pitchFamily="18" charset="0"/>
                <a:cs typeface="Times New Roman" panose="02020603050405020304" pitchFamily="18" charset="0"/>
              </a:rPr>
              <a:t>.</a:t>
            </a:r>
            <a:endParaRPr lang="ru-RU" sz="2350" b="1" dirty="0">
              <a:latin typeface="Times New Roman" panose="02020603050405020304" pitchFamily="18" charset="0"/>
              <a:cs typeface="Times New Roman" panose="02020603050405020304" pitchFamily="18" charset="0"/>
            </a:endParaRPr>
          </a:p>
          <a:p>
            <a:pPr marL="0" indent="0" algn="just">
              <a:buNone/>
            </a:pPr>
            <a:endParaRPr lang="ru-RU" sz="235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51</a:t>
            </a:fld>
            <a:endParaRPr lang="ru-RU">
              <a:solidFill>
                <a:srgbClr val="04617B">
                  <a:shade val="90000"/>
                </a:srgbClr>
              </a:solidFill>
            </a:endParaRPr>
          </a:p>
        </p:txBody>
      </p:sp>
    </p:spTree>
    <p:extLst>
      <p:ext uri="{BB962C8B-B14F-4D97-AF65-F5344CB8AC3E}">
        <p14:creationId xmlns:p14="http://schemas.microsoft.com/office/powerpoint/2010/main" val="1836964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8200"/>
          </a:xfrm>
        </p:spPr>
        <p:txBody>
          <a:bodyPr>
            <a:noAutofit/>
          </a:bodyPr>
          <a:lstStyle/>
          <a:p>
            <a:pPr algn="ctr"/>
            <a:r>
              <a:rPr lang="ru-RU" sz="2500" dirty="0" smtClean="0">
                <a:solidFill>
                  <a:srgbClr val="FF0000"/>
                </a:solidFill>
              </a:rPr>
              <a:t>4.3. обложение вознаграждение </a:t>
            </a:r>
            <a:r>
              <a:rPr lang="ru-RU" sz="2500" dirty="0">
                <a:solidFill>
                  <a:srgbClr val="FF0000"/>
                </a:solidFill>
              </a:rPr>
              <a:t>переводчика, специалиста, эксперта </a:t>
            </a:r>
            <a:r>
              <a:rPr lang="ru-RU" sz="2500" dirty="0" err="1" smtClean="0">
                <a:solidFill>
                  <a:srgbClr val="FF0000"/>
                </a:solidFill>
              </a:rPr>
              <a:t>ндфл</a:t>
            </a:r>
            <a:endParaRPr lang="ru-RU" sz="2500" dirty="0">
              <a:solidFill>
                <a:srgbClr val="FF0000"/>
              </a:solidFill>
            </a:endParaRPr>
          </a:p>
        </p:txBody>
      </p:sp>
      <p:sp>
        <p:nvSpPr>
          <p:cNvPr id="3" name="Объект 2"/>
          <p:cNvSpPr>
            <a:spLocks noGrp="1"/>
          </p:cNvSpPr>
          <p:nvPr>
            <p:ph idx="1"/>
          </p:nvPr>
        </p:nvSpPr>
        <p:spPr>
          <a:xfrm>
            <a:off x="0" y="908720"/>
            <a:ext cx="9144000" cy="5499992"/>
          </a:xfrm>
        </p:spPr>
        <p:txBody>
          <a:bodyPr>
            <a:noAutofit/>
          </a:bodyPr>
          <a:lstStyle/>
          <a:p>
            <a:pPr marL="0" indent="0" algn="just">
              <a:buNone/>
            </a:pPr>
            <a:r>
              <a:rPr lang="ru-RU" sz="2200" b="1" dirty="0">
                <a:latin typeface="Times New Roman" panose="02020603050405020304" pitchFamily="18" charset="0"/>
                <a:cs typeface="Times New Roman" panose="02020603050405020304" pitchFamily="18" charset="0"/>
              </a:rPr>
              <a:t>Установленный в судебном акте размер вознаграждения, выплачиваемого переводчику в рамках уголовного, гражданского либо административного судопроизводства, не может быть уменьшен на размер налога на доходы физических лиц</a:t>
            </a:r>
            <a:r>
              <a:rPr lang="ru-RU" sz="2200" b="1" dirty="0" smtClean="0">
                <a:latin typeface="Times New Roman" panose="02020603050405020304" pitchFamily="18" charset="0"/>
                <a:cs typeface="Times New Roman" panose="02020603050405020304" pitchFamily="18" charset="0"/>
              </a:rPr>
              <a:t>.</a:t>
            </a:r>
          </a:p>
          <a:p>
            <a:pPr marL="0" indent="0" algn="just">
              <a:buNone/>
            </a:pPr>
            <a:r>
              <a:rPr lang="ru-RU" sz="2200" b="1" dirty="0" smtClean="0">
                <a:latin typeface="Times New Roman" panose="02020603050405020304" pitchFamily="18" charset="0"/>
                <a:cs typeface="Times New Roman" panose="02020603050405020304" pitchFamily="18" charset="0"/>
              </a:rPr>
              <a:t>Согласно статье 226 НК РФ российские организации, от которых или в результате отношений с которыми налогоплательщик получил доходы, обязаны исчислить, удержать у налогоплательщика и уплатить сумму налога на доходы физических лиц с учетом особенностей, предусмотренных названной статьей.</a:t>
            </a:r>
          </a:p>
          <a:p>
            <a:pPr marL="0" indent="0" algn="just">
              <a:buNone/>
            </a:pPr>
            <a:r>
              <a:rPr lang="ru-RU" sz="2200" b="1" dirty="0" smtClean="0">
                <a:latin typeface="Times New Roman" panose="02020603050405020304" pitchFamily="18" charset="0"/>
                <a:cs typeface="Times New Roman" panose="02020603050405020304" pitchFamily="18" charset="0"/>
              </a:rPr>
              <a:t>Пункт 5 статьи 226 НК РФ предусматривает, что при невозможности в течение налогового периода удержать у налогоплательщика исчисленную сумму налога налоговый агент обязан в срок не позднее 1 марта года, следующего за истекшим налоговым периодом, в котором возникли соответствующие обязательства, письменно сообщить налогоплательщику и налоговому органу по месту своего учета о невозможности удержать налог, о суммах дохода, с которого не удержан налог, и сумме неудержанного налога. </a:t>
            </a:r>
            <a:endParaRPr lang="ru-RU" sz="2200" b="1" dirty="0">
              <a:latin typeface="Times New Roman" panose="02020603050405020304" pitchFamily="18" charset="0"/>
              <a:cs typeface="Times New Roman" panose="02020603050405020304" pitchFamily="18" charset="0"/>
            </a:endParaRPr>
          </a:p>
          <a:p>
            <a:pPr marL="0" indent="0" algn="just">
              <a:buNone/>
            </a:pPr>
            <a:endParaRPr lang="ru-RU" sz="2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52</a:t>
            </a:fld>
            <a:endParaRPr lang="ru-RU">
              <a:solidFill>
                <a:srgbClr val="04617B">
                  <a:shade val="90000"/>
                </a:srgbClr>
              </a:solidFill>
            </a:endParaRPr>
          </a:p>
        </p:txBody>
      </p:sp>
    </p:spTree>
    <p:extLst>
      <p:ext uri="{BB962C8B-B14F-4D97-AF65-F5344CB8AC3E}">
        <p14:creationId xmlns:p14="http://schemas.microsoft.com/office/powerpoint/2010/main" val="218726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8200"/>
          </a:xfrm>
        </p:spPr>
        <p:txBody>
          <a:bodyPr>
            <a:noAutofit/>
          </a:bodyPr>
          <a:lstStyle/>
          <a:p>
            <a:pPr algn="ctr"/>
            <a:r>
              <a:rPr lang="ru-RU" sz="2500" dirty="0" smtClean="0">
                <a:solidFill>
                  <a:srgbClr val="FF0000"/>
                </a:solidFill>
              </a:rPr>
              <a:t>4.4. обложение вознаграждение </a:t>
            </a:r>
            <a:r>
              <a:rPr lang="ru-RU" sz="2500" dirty="0">
                <a:solidFill>
                  <a:srgbClr val="FF0000"/>
                </a:solidFill>
              </a:rPr>
              <a:t>переводчика, специалиста, эксперта </a:t>
            </a:r>
            <a:r>
              <a:rPr lang="ru-RU" sz="2500" dirty="0" err="1" smtClean="0">
                <a:solidFill>
                  <a:srgbClr val="FF0000"/>
                </a:solidFill>
              </a:rPr>
              <a:t>ндфл</a:t>
            </a:r>
            <a:endParaRPr lang="ru-RU" sz="2500" dirty="0">
              <a:solidFill>
                <a:srgbClr val="FF0000"/>
              </a:solidFill>
            </a:endParaRPr>
          </a:p>
        </p:txBody>
      </p:sp>
      <p:sp>
        <p:nvSpPr>
          <p:cNvPr id="3" name="Объект 2"/>
          <p:cNvSpPr>
            <a:spLocks noGrp="1"/>
          </p:cNvSpPr>
          <p:nvPr>
            <p:ph idx="1"/>
          </p:nvPr>
        </p:nvSpPr>
        <p:spPr>
          <a:xfrm>
            <a:off x="0" y="1844824"/>
            <a:ext cx="9144000" cy="4851920"/>
          </a:xfrm>
        </p:spPr>
        <p:txBody>
          <a:bodyPr>
            <a:noAutofit/>
          </a:bodyPr>
          <a:lstStyle/>
          <a:p>
            <a:pPr marL="0" indent="0" algn="just">
              <a:buNone/>
            </a:pPr>
            <a:r>
              <a:rPr lang="ru-RU" sz="2400" b="1" dirty="0" smtClean="0">
                <a:latin typeface="Times New Roman" panose="02020603050405020304" pitchFamily="18" charset="0"/>
                <a:cs typeface="Times New Roman" panose="02020603050405020304" pitchFamily="18" charset="0"/>
              </a:rPr>
              <a:t>Рекомендация: При перечислении вознаграждения переводчикам, специалистам, экспертам в соответствии с пунктом 5 статьи 226 НК РФ письменно сообщать переводчику, специалисту, эксперту и налоговому органу по месту своего учета о невозможности удержать налог, о сумах дохода, с которого не удержан налог, и сумме неудержанного налога. </a:t>
            </a:r>
          </a:p>
          <a:p>
            <a:pPr marL="0" indent="0" algn="just">
              <a:buNone/>
            </a:pPr>
            <a:r>
              <a:rPr lang="ru-RU" sz="2400" b="1" dirty="0" smtClean="0">
                <a:latin typeface="Times New Roman" panose="02020603050405020304" pitchFamily="18" charset="0"/>
                <a:cs typeface="Times New Roman" panose="02020603050405020304" pitchFamily="18" charset="0"/>
              </a:rPr>
              <a:t>Порядок представления в налоговые органы сведений о доходах физических лиц и сообщений о невозможности удержания налога и сумме налога на доходы физических лиц утвержден приказом ФНС России от 15 </a:t>
            </a:r>
            <a:r>
              <a:rPr lang="ru-RU" sz="2400" b="1" dirty="0">
                <a:latin typeface="Times New Roman" panose="02020603050405020304" pitchFamily="18" charset="0"/>
                <a:cs typeface="Times New Roman" panose="02020603050405020304" pitchFamily="18" charset="0"/>
              </a:rPr>
              <a:t>октября 2020 г. </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ЕД-7-11/753</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53</a:t>
            </a:fld>
            <a:endParaRPr lang="ru-RU">
              <a:solidFill>
                <a:srgbClr val="04617B">
                  <a:shade val="90000"/>
                </a:srgbClr>
              </a:solidFill>
            </a:endParaRPr>
          </a:p>
        </p:txBody>
      </p:sp>
    </p:spTree>
    <p:extLst>
      <p:ext uri="{BB962C8B-B14F-4D97-AF65-F5344CB8AC3E}">
        <p14:creationId xmlns:p14="http://schemas.microsoft.com/office/powerpoint/2010/main" val="506413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323512" cy="1774304"/>
          </a:xfrm>
        </p:spPr>
        <p:txBody>
          <a:bodyPr>
            <a:noAutofit/>
          </a:bodyPr>
          <a:lstStyle/>
          <a:p>
            <a:pPr algn="ctr"/>
            <a:r>
              <a:rPr lang="ru-RU" sz="2500" dirty="0" smtClean="0">
                <a:solidFill>
                  <a:srgbClr val="FF0000"/>
                </a:solidFill>
              </a:rPr>
              <a:t>5.1.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a:t>
            </a:r>
            <a:endParaRPr lang="ru-RU" sz="2500" dirty="0">
              <a:solidFill>
                <a:srgbClr val="FF0000"/>
              </a:solidFill>
            </a:endParaRPr>
          </a:p>
        </p:txBody>
      </p:sp>
      <p:sp>
        <p:nvSpPr>
          <p:cNvPr id="3" name="Объект 2"/>
          <p:cNvSpPr>
            <a:spLocks noGrp="1"/>
          </p:cNvSpPr>
          <p:nvPr>
            <p:ph idx="1"/>
          </p:nvPr>
        </p:nvSpPr>
        <p:spPr>
          <a:xfrm>
            <a:off x="116" y="2060848"/>
            <a:ext cx="9143884" cy="4797152"/>
          </a:xfrm>
        </p:spPr>
        <p:txBody>
          <a:bodyPr>
            <a:noAutofit/>
          </a:bodyPr>
          <a:lstStyle/>
          <a:p>
            <a:pPr marL="0" indent="0" algn="just">
              <a:buNone/>
            </a:pPr>
            <a:r>
              <a:rPr lang="ru-RU" sz="2300" b="1" dirty="0" smtClean="0">
                <a:latin typeface="Times New Roman" panose="02020603050405020304" pitchFamily="18" charset="0"/>
                <a:cs typeface="Times New Roman" panose="02020603050405020304" pitchFamily="18" charset="0"/>
              </a:rPr>
              <a:t>Статья 6 Бюджетного кодекса РФ:</a:t>
            </a:r>
          </a:p>
          <a:p>
            <a:pPr marL="0" indent="0" algn="just">
              <a:spcBef>
                <a:spcPts val="0"/>
              </a:spcBef>
              <a:buNone/>
            </a:pPr>
            <a:r>
              <a:rPr lang="ru-RU" sz="2300" b="1" dirty="0"/>
              <a:t>администратор доходов бюджета - орган государственной власти (государственный орган), </a:t>
            </a:r>
            <a:r>
              <a:rPr lang="ru-RU" sz="2300" b="1" dirty="0" smtClean="0"/>
              <a:t>осуществляющий </a:t>
            </a:r>
            <a:r>
              <a:rPr lang="ru-RU" sz="2300" b="1" dirty="0"/>
              <a:t>в соответствии с законодательством </a:t>
            </a:r>
            <a:r>
              <a:rPr lang="ru-RU" sz="2300" b="1" dirty="0" smtClean="0"/>
              <a:t>РФ контроль </a:t>
            </a:r>
            <a:r>
              <a:rPr lang="ru-RU" sz="2300" b="1" dirty="0"/>
              <a:t>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a:t>
            </a:r>
            <a:r>
              <a:rPr lang="ru-RU" sz="2300" b="1" dirty="0" smtClean="0"/>
              <a:t>РФ, </a:t>
            </a:r>
            <a:r>
              <a:rPr lang="ru-RU" sz="2300" b="1" dirty="0"/>
              <a:t>если иное не установлено </a:t>
            </a:r>
            <a:r>
              <a:rPr lang="ru-RU" sz="2300" b="1" dirty="0" smtClean="0"/>
              <a:t>БК РФ.</a:t>
            </a:r>
          </a:p>
          <a:p>
            <a:pPr marL="0" indent="0" algn="just">
              <a:spcBef>
                <a:spcPts val="0"/>
              </a:spcBef>
              <a:buNone/>
            </a:pPr>
            <a:r>
              <a:rPr lang="ru-RU" sz="2300" b="1" dirty="0"/>
              <a:t>главный администратор доходов бюджета - определенный в соответствии с </a:t>
            </a:r>
            <a:r>
              <a:rPr lang="ru-RU" sz="2300" b="1" dirty="0" smtClean="0"/>
              <a:t>БК РФ орган </a:t>
            </a:r>
            <a:r>
              <a:rPr lang="ru-RU" sz="2300" b="1" dirty="0"/>
              <a:t>государственной власти (государственный орган</a:t>
            </a:r>
            <a:r>
              <a:rPr lang="ru-RU" sz="2300" b="1" dirty="0" smtClean="0"/>
              <a:t>), имеющий </a:t>
            </a:r>
            <a:r>
              <a:rPr lang="ru-RU" sz="2300" b="1" dirty="0"/>
              <a:t>в своем ведении администраторов доходов бюджета и (или) </a:t>
            </a:r>
            <a:r>
              <a:rPr lang="ru-RU" sz="2300" b="1" dirty="0" smtClean="0"/>
              <a:t>являющийся </a:t>
            </a:r>
            <a:r>
              <a:rPr lang="ru-RU" sz="2300" b="1" dirty="0"/>
              <a:t>администраторами доходов </a:t>
            </a:r>
            <a:r>
              <a:rPr lang="ru-RU" sz="2300" b="1" dirty="0" smtClean="0"/>
              <a:t>бюджета.</a:t>
            </a:r>
            <a:endParaRPr lang="ru-RU" sz="2300" b="1" dirty="0"/>
          </a:p>
          <a:p>
            <a:pPr marL="0" indent="0" algn="just">
              <a:buNone/>
            </a:pPr>
            <a:endParaRPr lang="ru-RU" sz="2600" b="1" dirty="0"/>
          </a:p>
          <a:p>
            <a:pPr marL="0" indent="0" algn="just">
              <a:buNone/>
            </a:pP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54</a:t>
            </a:fld>
            <a:endParaRPr lang="ru-RU">
              <a:solidFill>
                <a:srgbClr val="04617B">
                  <a:shade val="90000"/>
                </a:srgbClr>
              </a:solidFill>
            </a:endParaRPr>
          </a:p>
        </p:txBody>
      </p:sp>
    </p:spTree>
    <p:extLst>
      <p:ext uri="{BB962C8B-B14F-4D97-AF65-F5344CB8AC3E}">
        <p14:creationId xmlns:p14="http://schemas.microsoft.com/office/powerpoint/2010/main" val="2784382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323512" cy="1774304"/>
          </a:xfrm>
        </p:spPr>
        <p:txBody>
          <a:bodyPr>
            <a:noAutofit/>
          </a:bodyPr>
          <a:lstStyle/>
          <a:p>
            <a:pPr algn="ctr"/>
            <a:r>
              <a:rPr lang="ru-RU" sz="2500" dirty="0" smtClean="0">
                <a:solidFill>
                  <a:srgbClr val="FF0000"/>
                </a:solidFill>
              </a:rPr>
              <a:t>5.2.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a:t>
            </a:r>
            <a:endParaRPr lang="ru-RU" sz="2500" dirty="0">
              <a:solidFill>
                <a:srgbClr val="FF0000"/>
              </a:solidFill>
            </a:endParaRPr>
          </a:p>
        </p:txBody>
      </p:sp>
      <p:sp>
        <p:nvSpPr>
          <p:cNvPr id="3" name="Объект 2"/>
          <p:cNvSpPr>
            <a:spLocks noGrp="1"/>
          </p:cNvSpPr>
          <p:nvPr>
            <p:ph idx="1"/>
          </p:nvPr>
        </p:nvSpPr>
        <p:spPr>
          <a:xfrm>
            <a:off x="116" y="2276872"/>
            <a:ext cx="9143884" cy="4581128"/>
          </a:xfrm>
        </p:spPr>
        <p:txBody>
          <a:bodyPr>
            <a:noAutofit/>
          </a:bodyPr>
          <a:lstStyle/>
          <a:p>
            <a:pPr marL="0" indent="0" algn="just">
              <a:buNone/>
            </a:pPr>
            <a:r>
              <a:rPr lang="ru-RU" b="1" dirty="0" smtClean="0">
                <a:latin typeface="Times New Roman" panose="02020603050405020304" pitchFamily="18" charset="0"/>
                <a:cs typeface="Times New Roman" panose="02020603050405020304" pitchFamily="18" charset="0"/>
              </a:rPr>
              <a:t>Пункт 4 статья 160.1 Бюджетного кодекса РФ:</a:t>
            </a:r>
          </a:p>
          <a:p>
            <a:pPr marL="0" indent="0" algn="just">
              <a:buNone/>
            </a:pPr>
            <a:r>
              <a:rPr lang="ru-RU" b="1" dirty="0"/>
              <a:t>бюджетные полномочия главных администраторов доходов бюджетов бюджетной системы Российской Федерации, являющихся федеральными органами государственной власти (государственными органами), осуществляются в порядке, установленном Правительством Российской Федерации.</a:t>
            </a:r>
            <a:r>
              <a:rPr lang="ru-RU" dirty="0" smtClean="0">
                <a:latin typeface="Times New Roman" panose="02020603050405020304" pitchFamily="18" charset="0"/>
                <a:cs typeface="Times New Roman" panose="02020603050405020304" pitchFamily="18" charset="0"/>
              </a:rPr>
              <a:t> </a:t>
            </a: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55</a:t>
            </a:fld>
            <a:endParaRPr lang="ru-RU">
              <a:solidFill>
                <a:srgbClr val="04617B">
                  <a:shade val="90000"/>
                </a:srgbClr>
              </a:solidFill>
            </a:endParaRPr>
          </a:p>
        </p:txBody>
      </p:sp>
    </p:spTree>
    <p:extLst>
      <p:ext uri="{BB962C8B-B14F-4D97-AF65-F5344CB8AC3E}">
        <p14:creationId xmlns:p14="http://schemas.microsoft.com/office/powerpoint/2010/main" val="139853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323512" cy="1774304"/>
          </a:xfrm>
        </p:spPr>
        <p:txBody>
          <a:bodyPr>
            <a:noAutofit/>
          </a:bodyPr>
          <a:lstStyle/>
          <a:p>
            <a:pPr algn="ctr"/>
            <a:r>
              <a:rPr lang="ru-RU" sz="2500" dirty="0" smtClean="0">
                <a:solidFill>
                  <a:srgbClr val="FF0000"/>
                </a:solidFill>
              </a:rPr>
              <a:t>5.3.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a:t>
            </a:r>
            <a:endParaRPr lang="ru-RU" sz="2500" dirty="0">
              <a:solidFill>
                <a:srgbClr val="FF0000"/>
              </a:solidFill>
            </a:endParaRPr>
          </a:p>
        </p:txBody>
      </p:sp>
      <p:sp>
        <p:nvSpPr>
          <p:cNvPr id="3" name="Объект 2"/>
          <p:cNvSpPr>
            <a:spLocks noGrp="1"/>
          </p:cNvSpPr>
          <p:nvPr>
            <p:ph idx="1"/>
          </p:nvPr>
        </p:nvSpPr>
        <p:spPr>
          <a:xfrm>
            <a:off x="116" y="2276872"/>
            <a:ext cx="9143884" cy="4581128"/>
          </a:xfrm>
        </p:spPr>
        <p:txBody>
          <a:bodyPr>
            <a:noAutofit/>
          </a:bodyPr>
          <a:lstStyle/>
          <a:p>
            <a:pPr marL="0" indent="0" algn="just">
              <a:buNone/>
            </a:pPr>
            <a:r>
              <a:rPr lang="ru-RU" sz="2600" b="1" dirty="0">
                <a:latin typeface="Times New Roman" panose="02020603050405020304" pitchFamily="18" charset="0"/>
                <a:cs typeface="Times New Roman" panose="02020603050405020304" pitchFamily="18" charset="0"/>
              </a:rPr>
              <a:t>Постановлением Правительства Российской Федерации от 29.12.2007 № 995 утверждены Правила осуществления федеральными органами государственной власти (государственными органами), органами управления государственными внебюджетными фондами Российской Федерации и (или) находящимися в их ведении казенными учреждениями, а также государственными корпорациями, публично-правовыми компаниями и Центральным банком Российской Федерации бюджетных полномочий главных администраторов доходов бюджетов бюджетной системы Российской Федерации (далее – Правила).</a:t>
            </a: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56</a:t>
            </a:fld>
            <a:endParaRPr lang="ru-RU">
              <a:solidFill>
                <a:srgbClr val="04617B">
                  <a:shade val="90000"/>
                </a:srgbClr>
              </a:solidFill>
            </a:endParaRPr>
          </a:p>
        </p:txBody>
      </p:sp>
    </p:spTree>
    <p:extLst>
      <p:ext uri="{BB962C8B-B14F-4D97-AF65-F5344CB8AC3E}">
        <p14:creationId xmlns:p14="http://schemas.microsoft.com/office/powerpoint/2010/main" val="380830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323512" cy="1774304"/>
          </a:xfrm>
        </p:spPr>
        <p:txBody>
          <a:bodyPr>
            <a:noAutofit/>
          </a:bodyPr>
          <a:lstStyle/>
          <a:p>
            <a:pPr algn="ctr"/>
            <a:r>
              <a:rPr lang="ru-RU" sz="2500" dirty="0" smtClean="0">
                <a:solidFill>
                  <a:srgbClr val="FF0000"/>
                </a:solidFill>
              </a:rPr>
              <a:t>5.4.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a:t>
            </a:r>
            <a:endParaRPr lang="ru-RU" sz="2500" dirty="0">
              <a:solidFill>
                <a:srgbClr val="FF0000"/>
              </a:solidFill>
            </a:endParaRPr>
          </a:p>
        </p:txBody>
      </p:sp>
      <p:sp>
        <p:nvSpPr>
          <p:cNvPr id="3" name="Объект 2"/>
          <p:cNvSpPr>
            <a:spLocks noGrp="1"/>
          </p:cNvSpPr>
          <p:nvPr>
            <p:ph idx="1"/>
          </p:nvPr>
        </p:nvSpPr>
        <p:spPr>
          <a:xfrm>
            <a:off x="116" y="2276872"/>
            <a:ext cx="9143884" cy="4581128"/>
          </a:xfrm>
        </p:spPr>
        <p:txBody>
          <a:bodyPr>
            <a:noAutofit/>
          </a:bodyPr>
          <a:lstStyle/>
          <a:p>
            <a:pPr marL="0" indent="0" algn="just">
              <a:buNone/>
            </a:pPr>
            <a:r>
              <a:rPr lang="ru-RU" sz="2400" b="1" dirty="0">
                <a:latin typeface="Times New Roman" panose="02020603050405020304" pitchFamily="18" charset="0"/>
                <a:cs typeface="Times New Roman" panose="02020603050405020304" pitchFamily="18" charset="0"/>
              </a:rPr>
              <a:t>Согласно подпункту «г» пункта 1 Правил федеральные органы государственной власти (государственные органы) исполняют в случаях, установленных законодательством </a:t>
            </a:r>
            <a:r>
              <a:rPr lang="ru-RU" sz="2400" b="1" dirty="0" smtClean="0">
                <a:latin typeface="Times New Roman" panose="02020603050405020304" pitchFamily="18" charset="0"/>
                <a:cs typeface="Times New Roman" panose="02020603050405020304" pitchFamily="18" charset="0"/>
              </a:rPr>
              <a:t>РФ, </a:t>
            </a:r>
            <a:r>
              <a:rPr lang="ru-RU" sz="2400" b="1" dirty="0">
                <a:latin typeface="Times New Roman" panose="02020603050405020304" pitchFamily="18" charset="0"/>
                <a:cs typeface="Times New Roman" panose="02020603050405020304" pitchFamily="18" charset="0"/>
              </a:rPr>
              <a:t>полномочия администратора доходов бюджетов в соответствии с принятыми правовыми актами об осуществлении полномочий администратора доходов бюджетов. </a:t>
            </a:r>
          </a:p>
          <a:p>
            <a:pPr marL="0" indent="0" algn="just">
              <a:buNone/>
            </a:pPr>
            <a:r>
              <a:rPr lang="ru-RU" sz="2400" b="1" dirty="0">
                <a:latin typeface="Times New Roman" panose="02020603050405020304" pitchFamily="18" charset="0"/>
                <a:cs typeface="Times New Roman" panose="02020603050405020304" pitchFamily="18" charset="0"/>
              </a:rPr>
              <a:t>Согласно абзацу девятому пункта 4 Правил администрирование доходов федерального бюджета в случае вынесения федеральным судом судебного акта осуществляется федеральным органом исполнительной власти, осуществляющим функции по принудительному исполнению судебных актов, актов других органов и должностных лиц.</a:t>
            </a: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57</a:t>
            </a:fld>
            <a:endParaRPr lang="ru-RU">
              <a:solidFill>
                <a:srgbClr val="04617B">
                  <a:shade val="90000"/>
                </a:srgbClr>
              </a:solidFill>
            </a:endParaRPr>
          </a:p>
        </p:txBody>
      </p:sp>
    </p:spTree>
    <p:extLst>
      <p:ext uri="{BB962C8B-B14F-4D97-AF65-F5344CB8AC3E}">
        <p14:creationId xmlns:p14="http://schemas.microsoft.com/office/powerpoint/2010/main" val="4265998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323512" cy="1774304"/>
          </a:xfrm>
        </p:spPr>
        <p:txBody>
          <a:bodyPr>
            <a:noAutofit/>
          </a:bodyPr>
          <a:lstStyle/>
          <a:p>
            <a:pPr algn="ctr"/>
            <a:r>
              <a:rPr lang="ru-RU" sz="2500" dirty="0" smtClean="0">
                <a:solidFill>
                  <a:srgbClr val="FF0000"/>
                </a:solidFill>
              </a:rPr>
              <a:t>5.5.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a:t>
            </a:r>
            <a:endParaRPr lang="ru-RU" sz="2500" dirty="0">
              <a:solidFill>
                <a:srgbClr val="FF0000"/>
              </a:solidFill>
            </a:endParaRPr>
          </a:p>
        </p:txBody>
      </p:sp>
      <p:sp>
        <p:nvSpPr>
          <p:cNvPr id="3" name="Объект 2"/>
          <p:cNvSpPr>
            <a:spLocks noGrp="1"/>
          </p:cNvSpPr>
          <p:nvPr>
            <p:ph idx="1"/>
          </p:nvPr>
        </p:nvSpPr>
        <p:spPr>
          <a:xfrm>
            <a:off x="0" y="2060848"/>
            <a:ext cx="9143884" cy="4581128"/>
          </a:xfrm>
        </p:spPr>
        <p:txBody>
          <a:bodyPr>
            <a:noAutofit/>
          </a:bodyPr>
          <a:lstStyle/>
          <a:p>
            <a:pPr marL="0" indent="0" algn="just">
              <a:buNone/>
            </a:pPr>
            <a:r>
              <a:rPr lang="ru-RU" sz="2300" dirty="0">
                <a:latin typeface="Times New Roman" panose="02020603050405020304" pitchFamily="18" charset="0"/>
                <a:cs typeface="Times New Roman" panose="02020603050405020304" pitchFamily="18" charset="0"/>
              </a:rPr>
              <a:t>В силу распоряжения </a:t>
            </a:r>
            <a:r>
              <a:rPr lang="ru-RU" sz="2300" b="1" dirty="0">
                <a:latin typeface="Times New Roman" panose="02020603050405020304" pitchFamily="18" charset="0"/>
                <a:cs typeface="Times New Roman" panose="02020603050405020304" pitchFamily="18" charset="0"/>
              </a:rPr>
              <a:t>Правительства </a:t>
            </a:r>
            <a:r>
              <a:rPr lang="ru-RU" sz="2300" b="1" dirty="0" smtClean="0">
                <a:latin typeface="Times New Roman" panose="02020603050405020304" pitchFamily="18" charset="0"/>
                <a:cs typeface="Times New Roman" panose="02020603050405020304" pitchFamily="18" charset="0"/>
              </a:rPr>
              <a:t>РФ от </a:t>
            </a:r>
            <a:r>
              <a:rPr lang="ru-RU" sz="2300" b="1" dirty="0">
                <a:latin typeface="Times New Roman" panose="02020603050405020304" pitchFamily="18" charset="0"/>
                <a:cs typeface="Times New Roman" panose="02020603050405020304" pitchFamily="18" charset="0"/>
              </a:rPr>
              <a:t>16.09.2021 </a:t>
            </a:r>
            <a:r>
              <a:rPr lang="ru-RU" sz="2300" b="1" dirty="0" smtClean="0">
                <a:latin typeface="Times New Roman" panose="02020603050405020304" pitchFamily="18" charset="0"/>
                <a:cs typeface="Times New Roman" panose="02020603050405020304" pitchFamily="18" charset="0"/>
              </a:rPr>
              <a:t>№ </a:t>
            </a:r>
            <a:r>
              <a:rPr lang="ru-RU" sz="2300" b="1" dirty="0">
                <a:latin typeface="Times New Roman" panose="02020603050405020304" pitchFamily="18" charset="0"/>
                <a:cs typeface="Times New Roman" panose="02020603050405020304" pitchFamily="18" charset="0"/>
              </a:rPr>
              <a:t>2591-р </a:t>
            </a:r>
            <a:r>
              <a:rPr lang="ru-RU" sz="2300" b="1" dirty="0" smtClean="0">
                <a:latin typeface="Times New Roman" panose="02020603050405020304" pitchFamily="18" charset="0"/>
                <a:cs typeface="Times New Roman" panose="02020603050405020304" pitchFamily="18" charset="0"/>
              </a:rPr>
              <a:t/>
            </a:r>
            <a:br>
              <a:rPr lang="ru-RU" sz="2300" b="1" dirty="0" smtClean="0">
                <a:latin typeface="Times New Roman" panose="02020603050405020304" pitchFamily="18" charset="0"/>
                <a:cs typeface="Times New Roman" panose="02020603050405020304" pitchFamily="18" charset="0"/>
              </a:rPr>
            </a:br>
            <a:r>
              <a:rPr lang="ru-RU" sz="2300" b="1" dirty="0" smtClean="0">
                <a:latin typeface="Times New Roman" panose="02020603050405020304" pitchFamily="18" charset="0"/>
                <a:cs typeface="Times New Roman" panose="02020603050405020304" pitchFamily="18" charset="0"/>
              </a:rPr>
              <a:t>«</a:t>
            </a:r>
            <a:r>
              <a:rPr lang="ru-RU" sz="2300" b="1" dirty="0">
                <a:latin typeface="Times New Roman" panose="02020603050405020304" pitchFamily="18" charset="0"/>
                <a:cs typeface="Times New Roman" panose="02020603050405020304" pitchFamily="18" charset="0"/>
              </a:rPr>
              <a:t>Об утверждении перечня главных администраторов доходов федерального бюджета» </a:t>
            </a:r>
            <a:r>
              <a:rPr lang="ru-RU" sz="2300" dirty="0">
                <a:latin typeface="Times New Roman" panose="02020603050405020304" pitchFamily="18" charset="0"/>
                <a:cs typeface="Times New Roman" panose="02020603050405020304" pitchFamily="18" charset="0"/>
              </a:rPr>
              <a:t>доходы, поступающие в порядке возмещения федеральному бюджету расходов, направленных на покрытие процессуальных издержек администрирует: </a:t>
            </a:r>
          </a:p>
          <a:p>
            <a:pPr marL="0" indent="0" algn="just">
              <a:buNone/>
            </a:pPr>
            <a:r>
              <a:rPr lang="ru-RU" sz="2300" b="1" dirty="0">
                <a:latin typeface="Times New Roman" panose="02020603050405020304" pitchFamily="18" charset="0"/>
                <a:cs typeface="Times New Roman" panose="02020603050405020304" pitchFamily="18" charset="0"/>
              </a:rPr>
              <a:t>глава 320 Федеральная служба исполнения наказаний                                            113 02030  01 0000 130 </a:t>
            </a:r>
            <a:r>
              <a:rPr lang="ru-RU" sz="2300" dirty="0">
                <a:latin typeface="Times New Roman" panose="02020603050405020304" pitchFamily="18" charset="0"/>
                <a:cs typeface="Times New Roman" panose="02020603050405020304" pitchFamily="18" charset="0"/>
              </a:rPr>
              <a:t>«Доходы, поступающие в порядке возмещения федеральному бюджету расходов, направленных на покрытие процессуальных издержек»</a:t>
            </a:r>
          </a:p>
          <a:p>
            <a:pPr marL="0" indent="0" algn="just">
              <a:buNone/>
            </a:pPr>
            <a:r>
              <a:rPr lang="ru-RU" sz="2300" b="1" dirty="0">
                <a:latin typeface="Times New Roman" panose="02020603050405020304" pitchFamily="18" charset="0"/>
                <a:cs typeface="Times New Roman" panose="02020603050405020304" pitchFamily="18" charset="0"/>
              </a:rPr>
              <a:t>глава 322 Федеральная служба судебных приставов                                              113 02030 01 0000 130  </a:t>
            </a:r>
            <a:r>
              <a:rPr lang="ru-RU" sz="2300" dirty="0">
                <a:latin typeface="Times New Roman" panose="02020603050405020304" pitchFamily="18" charset="0"/>
                <a:cs typeface="Times New Roman" panose="02020603050405020304" pitchFamily="18" charset="0"/>
              </a:rPr>
              <a:t>«Доходы, поступающие в порядке возмещения федеральному бюджету расходов, направленных на покрытие процессуальных издержек».</a:t>
            </a:r>
          </a:p>
          <a:p>
            <a:pPr marL="0" indent="0" algn="just">
              <a:buNone/>
            </a:pPr>
            <a:endParaRPr lang="ru-RU" sz="24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58</a:t>
            </a:fld>
            <a:endParaRPr lang="ru-RU">
              <a:solidFill>
                <a:srgbClr val="04617B">
                  <a:shade val="90000"/>
                </a:srgbClr>
              </a:solidFill>
            </a:endParaRPr>
          </a:p>
        </p:txBody>
      </p:sp>
    </p:spTree>
    <p:extLst>
      <p:ext uri="{BB962C8B-B14F-4D97-AF65-F5344CB8AC3E}">
        <p14:creationId xmlns:p14="http://schemas.microsoft.com/office/powerpoint/2010/main" val="4174363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323512" cy="1774304"/>
          </a:xfrm>
        </p:spPr>
        <p:txBody>
          <a:bodyPr>
            <a:noAutofit/>
          </a:bodyPr>
          <a:lstStyle/>
          <a:p>
            <a:pPr algn="ctr"/>
            <a:r>
              <a:rPr lang="ru-RU" sz="2500" dirty="0" smtClean="0">
                <a:solidFill>
                  <a:srgbClr val="FF0000"/>
                </a:solidFill>
              </a:rPr>
              <a:t>5.6.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a:t>
            </a:r>
            <a:endParaRPr lang="ru-RU" sz="2500" dirty="0">
              <a:solidFill>
                <a:srgbClr val="FF0000"/>
              </a:solidFill>
            </a:endParaRPr>
          </a:p>
        </p:txBody>
      </p:sp>
      <p:sp>
        <p:nvSpPr>
          <p:cNvPr id="3" name="Объект 2"/>
          <p:cNvSpPr>
            <a:spLocks noGrp="1"/>
          </p:cNvSpPr>
          <p:nvPr>
            <p:ph idx="1"/>
          </p:nvPr>
        </p:nvSpPr>
        <p:spPr>
          <a:xfrm>
            <a:off x="0" y="2060848"/>
            <a:ext cx="9143884" cy="4581128"/>
          </a:xfrm>
        </p:spPr>
        <p:txBody>
          <a:bodyPr>
            <a:noAutofit/>
          </a:bodyPr>
          <a:lstStyle/>
          <a:p>
            <a:pPr marL="0" indent="0" algn="just">
              <a:buNone/>
            </a:pPr>
            <a:r>
              <a:rPr lang="ru-RU" sz="2400" b="1" dirty="0">
                <a:latin typeface="Times New Roman" panose="02020603050405020304" pitchFamily="18" charset="0"/>
                <a:cs typeface="Times New Roman" panose="02020603050405020304" pitchFamily="18" charset="0"/>
              </a:rPr>
              <a:t>Перечень доходов федерального бюджета, администрирование которых осуществляет Судебный департамент при Верховном Суде Российской Федерации и подведомственные ему получатели бюджетных средств (приложение № 3 к приказу Судебного департамента от 28.01.2020 № 15 </a:t>
            </a:r>
            <a:r>
              <a:rPr lang="ru-RU" sz="2400" b="1" dirty="0" smtClean="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Об осуществлении бюджетных полномочий главного администратора (администратора) доходов федерального бюджета Судебным департаментом при Верховном Суде Российской Федерации и его бюджетополучателями – администраторами доходов федерального бюджета»), не содержит данный вид доходов</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59</a:t>
            </a:fld>
            <a:endParaRPr lang="ru-RU">
              <a:solidFill>
                <a:srgbClr val="04617B">
                  <a:shade val="90000"/>
                </a:srgbClr>
              </a:solidFill>
            </a:endParaRPr>
          </a:p>
        </p:txBody>
      </p:sp>
    </p:spTree>
    <p:extLst>
      <p:ext uri="{BB962C8B-B14F-4D97-AF65-F5344CB8AC3E}">
        <p14:creationId xmlns:p14="http://schemas.microsoft.com/office/powerpoint/2010/main" val="2460353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9821" y="476672"/>
            <a:ext cx="7772400" cy="2111548"/>
          </a:xfrm>
        </p:spPr>
        <p:txBody>
          <a:bodyPr>
            <a:normAutofit/>
          </a:bodyPr>
          <a:lstStyle/>
          <a:p>
            <a:r>
              <a:rPr lang="ru-RU" sz="5400" b="1" dirty="0" smtClean="0">
                <a:solidFill>
                  <a:srgbClr val="FF0000"/>
                </a:solidFill>
              </a:rPr>
              <a:t>     определение</a:t>
            </a:r>
            <a:endParaRPr lang="ru-RU" sz="5400" b="1" dirty="0">
              <a:solidFill>
                <a:srgbClr val="FF0000"/>
              </a:solidFill>
            </a:endParaRPr>
          </a:p>
        </p:txBody>
      </p:sp>
      <p:sp>
        <p:nvSpPr>
          <p:cNvPr id="3" name="Подзаголовок 2"/>
          <p:cNvSpPr>
            <a:spLocks noGrp="1"/>
          </p:cNvSpPr>
          <p:nvPr>
            <p:ph type="subTitle" idx="1"/>
          </p:nvPr>
        </p:nvSpPr>
        <p:spPr>
          <a:xfrm>
            <a:off x="310492" y="5373216"/>
            <a:ext cx="8581988" cy="1296144"/>
          </a:xfrm>
        </p:spPr>
        <p:txBody>
          <a:bodyPr>
            <a:normAutofit/>
          </a:bodyPr>
          <a:lstStyle/>
          <a:p>
            <a:r>
              <a:rPr lang="ru-RU" sz="4600" b="1" cap="all" dirty="0" smtClean="0">
                <a:solidFill>
                  <a:srgbClr val="FF0000"/>
                </a:solidFill>
                <a:effectLst>
                  <a:reflection blurRad="12700" stA="48000" endA="300" endPos="55000" dir="5400000" sy="-90000" algn="bl" rotWithShape="0"/>
                </a:effectLst>
                <a:latin typeface="Franklin Gothic Medium"/>
              </a:rPr>
              <a:t> Процессуальных издержек</a:t>
            </a:r>
            <a:endParaRPr lang="ru-RU" sz="4600" b="1" dirty="0">
              <a:solidFill>
                <a:schemeClr val="tx1"/>
              </a:solidFill>
            </a:endParaRPr>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DBF5F9">
                    <a:shade val="90000"/>
                  </a:srgbClr>
                </a:solidFill>
              </a:rPr>
              <a:pPr/>
              <a:t>6</a:t>
            </a:fld>
            <a:endParaRPr lang="ru-RU">
              <a:solidFill>
                <a:srgbClr val="DBF5F9">
                  <a:shade val="90000"/>
                </a:srgbClr>
              </a:solidFill>
            </a:endParaRPr>
          </a:p>
        </p:txBody>
      </p:sp>
      <p:pic>
        <p:nvPicPr>
          <p:cNvPr id="2054" name="Picture 6" descr="https://postila.ru/data/9a/fd/5e/38/9afd5e3853e131f9db349a9706cf5dc06a0d974eb8e996885af206685df6b7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72816"/>
            <a:ext cx="6157485"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44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715000"/>
            <a:ext cx="8305800" cy="1143000"/>
          </a:xfrm>
        </p:spPr>
        <p:txBody>
          <a:bodyPr>
            <a:normAutofit fontScale="90000"/>
          </a:bodyPr>
          <a:lstStyle/>
          <a:p>
            <a:pPr algn="ctr"/>
            <a:r>
              <a:rPr lang="ru-RU" sz="6000" b="1" dirty="0" smtClean="0">
                <a:solidFill>
                  <a:srgbClr val="FF0000"/>
                </a:solidFill>
              </a:rPr>
              <a:t>Спасибо за внимание!</a:t>
            </a:r>
            <a:endParaRPr lang="ru-RU" sz="6000" b="1" dirty="0">
              <a:solidFill>
                <a:srgbClr val="FF0000"/>
              </a:solidFill>
            </a:endParaRP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60</a:t>
            </a:fld>
            <a:endParaRPr lang="ru-RU">
              <a:solidFill>
                <a:srgbClr val="04617B">
                  <a:shade val="90000"/>
                </a:srgbClr>
              </a:solidFill>
            </a:endParaRPr>
          </a:p>
        </p:txBody>
      </p:sp>
      <p:pic>
        <p:nvPicPr>
          <p:cNvPr id="3" name="Picture 2" descr="https://i.pinimg.com/originals/a0/49/0b/a0490b0ec658b3dad543fc4cd8d755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7003962" cy="525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1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1" y="-99392"/>
            <a:ext cx="8928992" cy="6669360"/>
          </a:xfrm>
        </p:spPr>
        <p:txBody>
          <a:bodyPr>
            <a:normAutofit/>
          </a:bodyPr>
          <a:lstStyle/>
          <a:p>
            <a:pPr algn="ctr"/>
            <a:r>
              <a:rPr lang="ru-RU" b="1" dirty="0">
                <a:solidFill>
                  <a:schemeClr val="bg2">
                    <a:lumMod val="10000"/>
                  </a:schemeClr>
                </a:solidFill>
              </a:rPr>
              <a:t>УПК </a:t>
            </a:r>
            <a:r>
              <a:rPr lang="ru-RU" b="1" dirty="0" smtClean="0">
                <a:solidFill>
                  <a:schemeClr val="bg2">
                    <a:lumMod val="10000"/>
                  </a:schemeClr>
                </a:solidFill>
              </a:rPr>
              <a:t>РФ– </a:t>
            </a:r>
            <a:r>
              <a:rPr lang="ru-RU" b="1" dirty="0">
                <a:solidFill>
                  <a:schemeClr val="bg2">
                    <a:lumMod val="10000"/>
                  </a:schemeClr>
                </a:solidFill>
              </a:rPr>
              <a:t>часть 1 раздел VI, глава 17 «Процессуальные сроки. Процессуальные издержки</a:t>
            </a:r>
            <a:r>
              <a:rPr lang="ru-RU" b="1" dirty="0" smtClean="0">
                <a:solidFill>
                  <a:schemeClr val="bg2">
                    <a:lumMod val="10000"/>
                  </a:schemeClr>
                </a:solidFill>
              </a:rPr>
              <a:t>»</a:t>
            </a:r>
            <a:br>
              <a:rPr lang="ru-RU" b="1" dirty="0" smtClean="0">
                <a:solidFill>
                  <a:schemeClr val="bg2">
                    <a:lumMod val="10000"/>
                  </a:schemeClr>
                </a:solidFill>
              </a:rPr>
            </a:br>
            <a:r>
              <a:rPr lang="ru-RU" dirty="0" smtClean="0">
                <a:solidFill>
                  <a:schemeClr val="accent5">
                    <a:lumMod val="50000"/>
                  </a:schemeClr>
                </a:solidFill>
                <a:effectLst/>
              </a:rPr>
              <a:t>Часть </a:t>
            </a:r>
            <a:r>
              <a:rPr lang="ru-RU" dirty="0">
                <a:solidFill>
                  <a:schemeClr val="accent5">
                    <a:lumMod val="50000"/>
                  </a:schemeClr>
                </a:solidFill>
                <a:effectLst/>
              </a:rPr>
              <a:t>1 статьи </a:t>
            </a:r>
            <a:r>
              <a:rPr lang="ru-RU" dirty="0" smtClean="0">
                <a:solidFill>
                  <a:schemeClr val="accent5">
                    <a:lumMod val="50000"/>
                  </a:schemeClr>
                </a:solidFill>
                <a:effectLst/>
              </a:rPr>
              <a:t>131 УПК РФ:</a:t>
            </a:r>
            <a:br>
              <a:rPr lang="ru-RU" dirty="0" smtClean="0">
                <a:solidFill>
                  <a:schemeClr val="accent5">
                    <a:lumMod val="50000"/>
                  </a:schemeClr>
                </a:solidFill>
                <a:effectLst/>
              </a:rPr>
            </a:br>
            <a:r>
              <a:rPr lang="ru-RU" sz="3800" cap="none" dirty="0" smtClean="0">
                <a:solidFill>
                  <a:srgbClr val="0070C0"/>
                </a:solidFill>
                <a:effectLst>
                  <a:outerShdw blurRad="38100" dist="38100" dir="2700000" algn="tl">
                    <a:srgbClr val="000000">
                      <a:alpha val="43137"/>
                    </a:srgbClr>
                  </a:outerShdw>
                </a:effectLst>
              </a:rPr>
              <a:t>Процессуальными </a:t>
            </a:r>
            <a:r>
              <a:rPr lang="ru-RU" sz="3800" cap="none" dirty="0">
                <a:solidFill>
                  <a:srgbClr val="0070C0"/>
                </a:solidFill>
                <a:effectLst>
                  <a:outerShdw blurRad="38100" dist="38100" dir="2700000" algn="tl">
                    <a:srgbClr val="000000">
                      <a:alpha val="43137"/>
                    </a:srgbClr>
                  </a:outerShdw>
                </a:effectLst>
              </a:rPr>
              <a:t>издержками являются связанные с производством по уголовному делу расходы, которые возмещаются за </a:t>
            </a:r>
            <a:r>
              <a:rPr lang="ru-RU" sz="3800" u="sng" cap="none" dirty="0">
                <a:solidFill>
                  <a:srgbClr val="0070C0"/>
                </a:solidFill>
                <a:effectLst>
                  <a:outerShdw blurRad="38100" dist="38100" dir="2700000" algn="tl">
                    <a:srgbClr val="000000">
                      <a:alpha val="43137"/>
                    </a:srgbClr>
                  </a:outerShdw>
                </a:effectLst>
              </a:rPr>
              <a:t>счет средств федерального бюджета </a:t>
            </a:r>
            <a:r>
              <a:rPr lang="ru-RU" sz="3800" cap="none" dirty="0">
                <a:solidFill>
                  <a:srgbClr val="0070C0"/>
                </a:solidFill>
                <a:effectLst>
                  <a:outerShdw blurRad="38100" dist="38100" dir="2700000" algn="tl">
                    <a:srgbClr val="000000">
                      <a:alpha val="43137"/>
                    </a:srgbClr>
                  </a:outerShdw>
                </a:effectLst>
              </a:rPr>
              <a:t>либо </a:t>
            </a:r>
            <a:r>
              <a:rPr lang="ru-RU" sz="3800" u="sng" cap="none" dirty="0">
                <a:solidFill>
                  <a:srgbClr val="0070C0"/>
                </a:solidFill>
                <a:effectLst>
                  <a:outerShdw blurRad="38100" dist="38100" dir="2700000" algn="tl">
                    <a:srgbClr val="000000">
                      <a:alpha val="43137"/>
                    </a:srgbClr>
                  </a:outerShdw>
                </a:effectLst>
              </a:rPr>
              <a:t>средств участников уголовного судопроизводства</a:t>
            </a:r>
            <a:r>
              <a:rPr lang="ru-RU" sz="3800" cap="none" dirty="0">
                <a:solidFill>
                  <a:srgbClr val="0070C0"/>
                </a:solidFill>
                <a:effectLst>
                  <a:outerShdw blurRad="38100" dist="38100" dir="2700000" algn="tl">
                    <a:srgbClr val="000000">
                      <a:alpha val="43137"/>
                    </a:srgbClr>
                  </a:outerShdw>
                </a:effectLst>
              </a:rPr>
              <a:t>.</a:t>
            </a:r>
          </a:p>
        </p:txBody>
      </p:sp>
      <p:sp>
        <p:nvSpPr>
          <p:cNvPr id="4" name="Номер слайда 3"/>
          <p:cNvSpPr>
            <a:spLocks noGrp="1"/>
          </p:cNvSpPr>
          <p:nvPr>
            <p:ph type="sldNum" sz="quarter" idx="12"/>
          </p:nvPr>
        </p:nvSpPr>
        <p:spPr/>
        <p:txBody>
          <a:bodyPr/>
          <a:lstStyle/>
          <a:p>
            <a:fld id="{93A08812-34C3-4506-B38B-1AEF3A6A1539}" type="slidenum">
              <a:rPr lang="ru-RU" smtClean="0">
                <a:solidFill>
                  <a:srgbClr val="04617B">
                    <a:shade val="90000"/>
                  </a:srgbClr>
                </a:solidFill>
              </a:rPr>
              <a:pPr/>
              <a:t>7</a:t>
            </a:fld>
            <a:endParaRPr lang="ru-RU">
              <a:solidFill>
                <a:srgbClr val="04617B">
                  <a:shade val="90000"/>
                </a:srgbClr>
              </a:solidFill>
            </a:endParaRPr>
          </a:p>
        </p:txBody>
      </p:sp>
    </p:spTree>
    <p:extLst>
      <p:ext uri="{BB962C8B-B14F-4D97-AF65-F5344CB8AC3E}">
        <p14:creationId xmlns:p14="http://schemas.microsoft.com/office/powerpoint/2010/main" val="1870757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507288" cy="1944216"/>
          </a:xfrm>
        </p:spPr>
        <p:txBody>
          <a:bodyPr>
            <a:normAutofit/>
          </a:bodyPr>
          <a:lstStyle/>
          <a:p>
            <a:pPr algn="ctr"/>
            <a:r>
              <a:rPr lang="ru-RU" b="1" dirty="0">
                <a:solidFill>
                  <a:srgbClr val="FF0000"/>
                </a:solidFill>
              </a:rPr>
              <a:t>Пленум Верховного Суда </a:t>
            </a:r>
            <a:r>
              <a:rPr lang="ru-RU" b="1" dirty="0" smtClean="0">
                <a:solidFill>
                  <a:srgbClr val="FF0000"/>
                </a:solidFill>
              </a:rPr>
              <a:t>РФ </a:t>
            </a:r>
            <a:r>
              <a:rPr lang="ru-RU" sz="4000" b="1" dirty="0" smtClean="0">
                <a:solidFill>
                  <a:srgbClr val="FF0000"/>
                </a:solidFill>
              </a:rPr>
              <a:t>постановление </a:t>
            </a:r>
            <a:r>
              <a:rPr lang="ru-RU" sz="4000" b="1" dirty="0">
                <a:solidFill>
                  <a:srgbClr val="FF0000"/>
                </a:solidFill>
              </a:rPr>
              <a:t>от 19.12.2013 </a:t>
            </a:r>
            <a:r>
              <a:rPr lang="ru-RU" sz="4000" b="1" dirty="0" smtClean="0">
                <a:solidFill>
                  <a:srgbClr val="FF0000"/>
                </a:solidFill>
              </a:rPr>
              <a:t/>
            </a:r>
            <a:br>
              <a:rPr lang="ru-RU" sz="4000" b="1" dirty="0" smtClean="0">
                <a:solidFill>
                  <a:srgbClr val="FF0000"/>
                </a:solidFill>
              </a:rPr>
            </a:br>
            <a:r>
              <a:rPr lang="ru-RU" sz="4000" b="1" dirty="0" smtClean="0">
                <a:solidFill>
                  <a:srgbClr val="FF0000"/>
                </a:solidFill>
              </a:rPr>
              <a:t>№ 42, пункт 1</a:t>
            </a:r>
            <a:endParaRPr lang="ru-RU" sz="4000" b="1" dirty="0">
              <a:solidFill>
                <a:srgbClr val="FF0000"/>
              </a:solidFill>
            </a:endParaRPr>
          </a:p>
        </p:txBody>
      </p:sp>
      <p:sp>
        <p:nvSpPr>
          <p:cNvPr id="3" name="Объект 2"/>
          <p:cNvSpPr>
            <a:spLocks noGrp="1"/>
          </p:cNvSpPr>
          <p:nvPr>
            <p:ph idx="1"/>
          </p:nvPr>
        </p:nvSpPr>
        <p:spPr>
          <a:xfrm>
            <a:off x="0" y="1935480"/>
            <a:ext cx="9144000" cy="4805888"/>
          </a:xfrm>
        </p:spPr>
        <p:txBody>
          <a:bodyPr>
            <a:normAutofit fontScale="92500" lnSpcReduction="10000"/>
          </a:bodyPr>
          <a:lstStyle/>
          <a:p>
            <a:pPr marL="0" indent="0">
              <a:buNone/>
            </a:pPr>
            <a:endParaRPr lang="ru-RU" sz="2700" dirty="0" smtClean="0">
              <a:solidFill>
                <a:srgbClr val="04617B"/>
              </a:solidFill>
              <a:latin typeface="Calibri"/>
              <a:ea typeface="+mj-ea"/>
              <a:cs typeface="+mj-cs"/>
            </a:endParaRPr>
          </a:p>
          <a:p>
            <a:pPr marL="0" indent="0" algn="just">
              <a:buNone/>
            </a:pPr>
            <a:r>
              <a:rPr lang="ru-RU" sz="3400" b="1" dirty="0" smtClean="0">
                <a:solidFill>
                  <a:srgbClr val="04617B"/>
                </a:solidFill>
                <a:latin typeface="Calibri"/>
                <a:ea typeface="+mj-ea"/>
                <a:cs typeface="+mj-cs"/>
              </a:rPr>
              <a:t>процессуальные </a:t>
            </a:r>
            <a:r>
              <a:rPr lang="ru-RU" sz="3400" b="1" dirty="0">
                <a:solidFill>
                  <a:srgbClr val="04617B"/>
                </a:solidFill>
                <a:latin typeface="Calibri"/>
                <a:ea typeface="+mj-ea"/>
                <a:cs typeface="+mj-cs"/>
              </a:rPr>
              <a:t>издержки представляют собой </a:t>
            </a:r>
            <a:r>
              <a:rPr lang="ru-RU" sz="3400" b="1" u="sng" dirty="0">
                <a:solidFill>
                  <a:srgbClr val="04617B"/>
                </a:solidFill>
                <a:latin typeface="Calibri"/>
                <a:ea typeface="+mj-ea"/>
                <a:cs typeface="+mj-cs"/>
              </a:rPr>
              <a:t>необходимые и оправданные расходы</a:t>
            </a:r>
            <a:r>
              <a:rPr lang="ru-RU" sz="3400" b="1" dirty="0">
                <a:solidFill>
                  <a:srgbClr val="04617B"/>
                </a:solidFill>
                <a:latin typeface="Calibri"/>
                <a:ea typeface="+mj-ea"/>
                <a:cs typeface="+mj-cs"/>
              </a:rPr>
              <a:t>, связанные с производством по уголовному делу, в том числе </a:t>
            </a:r>
            <a:r>
              <a:rPr lang="ru-RU" sz="3400" b="1" dirty="0" smtClean="0">
                <a:solidFill>
                  <a:srgbClr val="04617B"/>
                </a:solidFill>
                <a:latin typeface="Calibri"/>
                <a:ea typeface="+mj-ea"/>
                <a:cs typeface="+mj-cs"/>
              </a:rPr>
              <a:t>суммы, выплачиваемые физическим </a:t>
            </a:r>
            <a:r>
              <a:rPr lang="ru-RU" sz="3400" b="1" dirty="0">
                <a:solidFill>
                  <a:srgbClr val="04617B"/>
                </a:solidFill>
                <a:latin typeface="Calibri"/>
                <a:ea typeface="+mj-ea"/>
                <a:cs typeface="+mj-cs"/>
              </a:rPr>
              <a:t>и юридическим лицам, вовлеченным в </a:t>
            </a:r>
            <a:r>
              <a:rPr lang="ru-RU" sz="3400" b="1" dirty="0">
                <a:solidFill>
                  <a:srgbClr val="04617B"/>
                </a:solidFill>
                <a:effectLst>
                  <a:outerShdw blurRad="38100" dist="38100" dir="2700000" algn="tl">
                    <a:srgbClr val="000000">
                      <a:alpha val="43137"/>
                    </a:srgbClr>
                  </a:outerShdw>
                </a:effectLst>
                <a:latin typeface="Calibri"/>
                <a:ea typeface="+mj-ea"/>
                <a:cs typeface="+mj-cs"/>
              </a:rPr>
              <a:t>уголовное судопроизводство </a:t>
            </a:r>
            <a:r>
              <a:rPr lang="ru-RU" sz="3400" b="1" dirty="0">
                <a:solidFill>
                  <a:srgbClr val="04617B"/>
                </a:solidFill>
                <a:latin typeface="Calibri"/>
                <a:ea typeface="+mj-ea"/>
                <a:cs typeface="+mj-cs"/>
              </a:rPr>
              <a:t>в качестве </a:t>
            </a:r>
            <a:r>
              <a:rPr lang="ru-RU" sz="3400" b="1" u="sng" dirty="0">
                <a:solidFill>
                  <a:srgbClr val="04617B"/>
                </a:solidFill>
                <a:latin typeface="Calibri"/>
                <a:ea typeface="+mj-ea"/>
                <a:cs typeface="+mj-cs"/>
              </a:rPr>
              <a:t>участников</a:t>
            </a:r>
            <a:r>
              <a:rPr lang="ru-RU" sz="3400" b="1" dirty="0">
                <a:solidFill>
                  <a:srgbClr val="04617B"/>
                </a:solidFill>
                <a:latin typeface="Calibri"/>
                <a:ea typeface="+mj-ea"/>
                <a:cs typeface="+mj-cs"/>
              </a:rPr>
              <a:t> или </a:t>
            </a:r>
            <a:r>
              <a:rPr lang="ru-RU" sz="3400" b="1" u="sng" dirty="0">
                <a:solidFill>
                  <a:srgbClr val="04617B"/>
                </a:solidFill>
                <a:latin typeface="Calibri"/>
                <a:ea typeface="+mj-ea"/>
                <a:cs typeface="+mj-cs"/>
              </a:rPr>
              <a:t>иным образом привлекаемым</a:t>
            </a:r>
            <a:r>
              <a:rPr lang="ru-RU" sz="3400" b="1" dirty="0">
                <a:solidFill>
                  <a:srgbClr val="04617B"/>
                </a:solidFill>
                <a:latin typeface="Calibri"/>
                <a:ea typeface="+mj-ea"/>
                <a:cs typeface="+mj-cs"/>
              </a:rPr>
              <a:t> к решению стоящих перед ним </a:t>
            </a:r>
            <a:r>
              <a:rPr lang="ru-RU" sz="3400" b="1" dirty="0" smtClean="0">
                <a:solidFill>
                  <a:srgbClr val="04617B"/>
                </a:solidFill>
                <a:latin typeface="Calibri"/>
                <a:ea typeface="+mj-ea"/>
                <a:cs typeface="+mj-cs"/>
              </a:rPr>
              <a:t>задач на покрытие расходов, понесенных ими в связи с вовлечением в уголовное судопроизводство.</a:t>
            </a:r>
            <a:endParaRPr lang="ru-RU" sz="3400" b="1" u="sng"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8</a:t>
            </a:fld>
            <a:endParaRPr lang="ru-RU">
              <a:solidFill>
                <a:srgbClr val="04617B">
                  <a:shade val="90000"/>
                </a:srgbClr>
              </a:solidFill>
            </a:endParaRPr>
          </a:p>
        </p:txBody>
      </p:sp>
    </p:spTree>
    <p:extLst>
      <p:ext uri="{BB962C8B-B14F-4D97-AF65-F5344CB8AC3E}">
        <p14:creationId xmlns:p14="http://schemas.microsoft.com/office/powerpoint/2010/main" val="222440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507288" cy="1944216"/>
          </a:xfrm>
        </p:spPr>
        <p:txBody>
          <a:bodyPr>
            <a:normAutofit fontScale="90000"/>
          </a:bodyPr>
          <a:lstStyle/>
          <a:p>
            <a:pPr algn="ctr"/>
            <a:r>
              <a:rPr lang="ru-RU" b="1" dirty="0">
                <a:solidFill>
                  <a:srgbClr val="FF0000"/>
                </a:solidFill>
              </a:rPr>
              <a:t>Пленум Верховного Суда </a:t>
            </a:r>
            <a:r>
              <a:rPr lang="ru-RU" b="1" dirty="0" smtClean="0">
                <a:solidFill>
                  <a:srgbClr val="FF0000"/>
                </a:solidFill>
              </a:rPr>
              <a:t>РФ </a:t>
            </a:r>
            <a:r>
              <a:rPr lang="ru-RU" sz="4400" b="1" dirty="0" smtClean="0">
                <a:solidFill>
                  <a:srgbClr val="FF0000"/>
                </a:solidFill>
              </a:rPr>
              <a:t>постановление </a:t>
            </a:r>
            <a:r>
              <a:rPr lang="ru-RU" sz="4400" b="1" dirty="0">
                <a:solidFill>
                  <a:srgbClr val="FF0000"/>
                </a:solidFill>
              </a:rPr>
              <a:t>от </a:t>
            </a:r>
            <a:r>
              <a:rPr lang="ru-RU" sz="4400" b="1" dirty="0" smtClean="0">
                <a:solidFill>
                  <a:srgbClr val="FF0000"/>
                </a:solidFill>
              </a:rPr>
              <a:t>21.01.2016 </a:t>
            </a:r>
            <a:br>
              <a:rPr lang="ru-RU" sz="4400" b="1" dirty="0" smtClean="0">
                <a:solidFill>
                  <a:srgbClr val="FF0000"/>
                </a:solidFill>
              </a:rPr>
            </a:br>
            <a:r>
              <a:rPr lang="ru-RU" sz="4400" b="1" dirty="0" smtClean="0">
                <a:solidFill>
                  <a:srgbClr val="FF0000"/>
                </a:solidFill>
              </a:rPr>
              <a:t>№ 1, пункт 2</a:t>
            </a:r>
            <a:endParaRPr lang="ru-RU" sz="4400" b="1" dirty="0">
              <a:solidFill>
                <a:srgbClr val="FF0000"/>
              </a:solidFill>
            </a:endParaRPr>
          </a:p>
        </p:txBody>
      </p:sp>
      <p:sp>
        <p:nvSpPr>
          <p:cNvPr id="3" name="Объект 2"/>
          <p:cNvSpPr>
            <a:spLocks noGrp="1"/>
          </p:cNvSpPr>
          <p:nvPr>
            <p:ph idx="1"/>
          </p:nvPr>
        </p:nvSpPr>
        <p:spPr>
          <a:xfrm>
            <a:off x="0" y="1935480"/>
            <a:ext cx="9144000" cy="4805888"/>
          </a:xfrm>
        </p:spPr>
        <p:txBody>
          <a:bodyPr>
            <a:normAutofit/>
          </a:bodyPr>
          <a:lstStyle/>
          <a:p>
            <a:pPr marL="0" indent="0">
              <a:buNone/>
            </a:pPr>
            <a:endParaRPr lang="ru-RU" sz="2700" dirty="0" smtClean="0">
              <a:solidFill>
                <a:srgbClr val="04617B"/>
              </a:solidFill>
              <a:latin typeface="Calibri"/>
              <a:ea typeface="+mj-ea"/>
              <a:cs typeface="+mj-cs"/>
            </a:endParaRPr>
          </a:p>
          <a:p>
            <a:pPr marL="0" indent="0" algn="just">
              <a:buNone/>
            </a:pPr>
            <a:r>
              <a:rPr lang="ru-RU" sz="3400" b="1" dirty="0" smtClean="0">
                <a:solidFill>
                  <a:srgbClr val="04617B"/>
                </a:solidFill>
                <a:latin typeface="Calibri"/>
                <a:ea typeface="+mj-ea"/>
                <a:cs typeface="+mj-cs"/>
              </a:rPr>
              <a:t>К судебным издержкам относятся расходы, которые понесены лицами, участвующими в деле, включая третьих лиц, заинтересованных лиц в административном деле (ст. 94 ГПК, </a:t>
            </a:r>
            <a:br>
              <a:rPr lang="ru-RU" sz="3400" b="1" dirty="0" smtClean="0">
                <a:solidFill>
                  <a:srgbClr val="04617B"/>
                </a:solidFill>
                <a:latin typeface="Calibri"/>
                <a:ea typeface="+mj-ea"/>
                <a:cs typeface="+mj-cs"/>
              </a:rPr>
            </a:br>
            <a:r>
              <a:rPr lang="ru-RU" sz="3400" b="1" dirty="0" smtClean="0">
                <a:solidFill>
                  <a:srgbClr val="04617B"/>
                </a:solidFill>
                <a:latin typeface="Calibri"/>
                <a:ea typeface="+mj-ea"/>
                <a:cs typeface="+mj-cs"/>
              </a:rPr>
              <a:t>ст. 106 АПК, ст. 106 КАС)</a:t>
            </a:r>
            <a:endParaRPr lang="ru-RU" sz="3400" b="1" u="sng" dirty="0"/>
          </a:p>
        </p:txBody>
      </p:sp>
      <p:sp>
        <p:nvSpPr>
          <p:cNvPr id="5" name="Номер слайда 4"/>
          <p:cNvSpPr>
            <a:spLocks noGrp="1"/>
          </p:cNvSpPr>
          <p:nvPr>
            <p:ph type="sldNum" sz="quarter" idx="12"/>
          </p:nvPr>
        </p:nvSpPr>
        <p:spPr/>
        <p:txBody>
          <a:bodyPr/>
          <a:lstStyle/>
          <a:p>
            <a:fld id="{93A08812-34C3-4506-B38B-1AEF3A6A1539}" type="slidenum">
              <a:rPr lang="ru-RU" smtClean="0">
                <a:solidFill>
                  <a:srgbClr val="04617B">
                    <a:shade val="90000"/>
                  </a:srgbClr>
                </a:solidFill>
              </a:rPr>
              <a:pPr/>
              <a:t>9</a:t>
            </a:fld>
            <a:endParaRPr lang="ru-RU">
              <a:solidFill>
                <a:srgbClr val="04617B">
                  <a:shade val="90000"/>
                </a:srgbClr>
              </a:solidFill>
            </a:endParaRPr>
          </a:p>
        </p:txBody>
      </p:sp>
    </p:spTree>
    <p:extLst>
      <p:ext uri="{BB962C8B-B14F-4D97-AF65-F5344CB8AC3E}">
        <p14:creationId xmlns:p14="http://schemas.microsoft.com/office/powerpoint/2010/main" val="1310640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Трек">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2247</TotalTime>
  <Words>3707</Words>
  <Application>Microsoft Office PowerPoint</Application>
  <PresentationFormat>Экран (4:3)</PresentationFormat>
  <Paragraphs>339</Paragraphs>
  <Slides>60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1_Трек</vt:lpstr>
      <vt:lpstr>Процессуальные издержки: понятие, виды, порядок возмещения</vt:lpstr>
      <vt:lpstr>Нормативные правовые  акты</vt:lpstr>
      <vt:lpstr>Определение процессуальных издержек в зависимости от вида судопроизводства</vt:lpstr>
      <vt:lpstr>Постановления Правительства российской Федерации </vt:lpstr>
      <vt:lpstr>Постановления пленума верховного суда российской федерации</vt:lpstr>
      <vt:lpstr>     определение</vt:lpstr>
      <vt:lpstr>УПК РФ– часть 1 раздел VI, глава 17 «Процессуальные сроки. Процессуальные издержки» Часть 1 статьи 131 УПК РФ: Процессуальными издержками являются связанные с производством по уголовному делу расходы, которые возмещаются за счет средств федерального бюджета либо средств участников уголовного судопроизводства.</vt:lpstr>
      <vt:lpstr>Пленум Верховного Суда РФ постановление от 19.12.2013  № 42, пункт 1</vt:lpstr>
      <vt:lpstr>Пленум Верховного Суда РФ постановление от 21.01.2016  № 1, пункт 2</vt:lpstr>
      <vt:lpstr>виды</vt:lpstr>
      <vt:lpstr>Виды процессуальных издержек</vt:lpstr>
      <vt:lpstr>Перечень не исчерпывающий</vt:lpstr>
      <vt:lpstr>   Общие Процессуальные издержки – проезд, найм жилья, суточные  Суммы, выплачиваемые свидетелю, эксперту, специалисту, переводчику, представителям  + лицам, участвующим в деле (потерпевший, понятые  – УПК, КоАП,  стороны и третьи лица – ГПК, КАС) + адвокат по назначению (УПК) </vt:lpstr>
      <vt:lpstr>Общие Процессуальные издержки</vt:lpstr>
      <vt:lpstr>суммы, выплачиваемые не имеющим постоянной заработной платы потерпевшему, свидетелю, их законным представителям, понятым за отвлечение их от обычных занятий</vt:lpstr>
      <vt:lpstr>Общие Процессуальные издержки – представители (1)</vt:lpstr>
      <vt:lpstr>Общие Процессуальные издержки – представители (2)</vt:lpstr>
      <vt:lpstr>Общие Процессуальные издержки – представители (3)</vt:lpstr>
      <vt:lpstr>Общие Процессуальные издержки – представители (4)</vt:lpstr>
      <vt:lpstr>Общие Процессуальные издержки – вознаграждение эксперта, переводчика, специалиста</vt:lpstr>
      <vt:lpstr>Общие Процессуальные издержки – вознаграждение эксперта</vt:lpstr>
      <vt:lpstr>вознаграждение, выплачиваемое эксперту, переводчику, специалисту</vt:lpstr>
      <vt:lpstr>суммы, выплачиваемые адвокату за оказание им юридической помощи в случае участия адвоката в судопроизводстве по назначению</vt:lpstr>
      <vt:lpstr>Адвокату оплачивается:</vt:lpstr>
      <vt:lpstr>Процессуальные издержки по уголовным делам </vt:lpstr>
      <vt:lpstr>Процессуальные издержки по уголовным делам (продолжение)</vt:lpstr>
      <vt:lpstr>Процессуальные издержки по уголовным делам (продолжение)</vt:lpstr>
      <vt:lpstr>Не относятся к процессуальным издержкам по уголовным делам</vt:lpstr>
      <vt:lpstr>Порядок возмещения</vt:lpstr>
      <vt:lpstr>Какой бюджет?</vt:lpstr>
      <vt:lpstr>Уголовный процесс</vt:lpstr>
      <vt:lpstr>Уголовный процесс</vt:lpstr>
      <vt:lpstr>Какой бюджет? Производство по делам об административных правонарушениях</vt:lpstr>
      <vt:lpstr>Производство по делам об административных правонарушениях</vt:lpstr>
      <vt:lpstr>Общий принцип возмещения издержек по гражданским, административным и арбитражным делам</vt:lpstr>
      <vt:lpstr>Случаи возмещения издержек за счет бюджета по гражданским, административным и арбитражным делам (1)</vt:lpstr>
      <vt:lpstr>Случаи возмещения издержек за счет бюджета по гражданским, административным и арбитражным делам (2)</vt:lpstr>
      <vt:lpstr>Внесение сумм, подлежащих выплате свидетелям, экспертам, специалистам</vt:lpstr>
      <vt:lpstr>Судебный департамент</vt:lpstr>
      <vt:lpstr>Судебный департамент</vt:lpstr>
      <vt:lpstr>Схема финансирования процессуальных издержек, возмещаемых за счет федерального бюджета</vt:lpstr>
      <vt:lpstr>Отдельные вопросы</vt:lpstr>
      <vt:lpstr>1.1. Основания для выплат экспертным организациям</vt:lpstr>
      <vt:lpstr>1.2. Основания для выплат экспертным организациям</vt:lpstr>
      <vt:lpstr>1.3. Основания для выплат экспертным организациям </vt:lpstr>
      <vt:lpstr>2. Перечисление вознаграждения адвоката на Расчетные счета адвокатских образований</vt:lpstr>
      <vt:lpstr>3.1. начисление на вознаграждение переводчика, специалиста, эксперта страховых взносов в Пенсионный фонд Российской Федерации и Фонд социального страхования Российской Федерации</vt:lpstr>
      <vt:lpstr>3.2. начисление на вознаграждение переводчика, специалиста, эксперта страховых взносов</vt:lpstr>
      <vt:lpstr>3.3. начисление на вознаграждение переводчика, специалиста, эксперта страховых взносов</vt:lpstr>
      <vt:lpstr>4.1. обложение вознаграждение переводчика, специалиста, эксперта налогом на доходы физических лиц</vt:lpstr>
      <vt:lpstr>4.2. обложение вознаграждение переводчика, специалиста, эксперта налогом на доходы физических лиц</vt:lpstr>
      <vt:lpstr>4.3. обложение вознаграждение переводчика, специалиста, эксперта ндфл</vt:lpstr>
      <vt:lpstr>4.4. обложение вознаграждение переводчика, специалиста, эксперта ндфл</vt:lpstr>
      <vt:lpstr>5.1.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vt:lpstr>
      <vt:lpstr>5.2.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vt:lpstr>
      <vt:lpstr>5.3.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vt:lpstr>
      <vt:lpstr>5.4.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vt:lpstr>
      <vt:lpstr>5.5.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vt:lpstr>
      <vt:lpstr>5.6. Администрирование доходов в случае взыскания процессуальных издержек с осужденных  или лиц, уголовное дело или уголовное преследование в отношении которых прекращено по основаниям, не дающим права на реабилитацию, в порядке регресса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порядке возмещения процессуальных издержек, связанных с производством по уголовному делу, а также расходов в связи с рассмотрением гражданского дела</dc:title>
  <dc:creator>Навалихина Юлия Александровна</dc:creator>
  <cp:lastModifiedBy>Навалихина Юлия Александровна</cp:lastModifiedBy>
  <cp:revision>92</cp:revision>
  <cp:lastPrinted>2018-08-20T09:46:55Z</cp:lastPrinted>
  <dcterms:created xsi:type="dcterms:W3CDTF">2017-02-17T11:17:04Z</dcterms:created>
  <dcterms:modified xsi:type="dcterms:W3CDTF">2022-11-07T09:50:38Z</dcterms:modified>
</cp:coreProperties>
</file>